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9E61BF-D916-4FF4-B285-36C614176D5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7F2623-C386-4C76-9998-E64998D4E3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ИКТ средства в воспитании обучающихся общеобразовательных учреждений с ограниченными возможностями здоровья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7128792" cy="1345704"/>
          </a:xfrm>
        </p:spPr>
        <p:txBody>
          <a:bodyPr>
            <a:normAutofit/>
          </a:bodyPr>
          <a:lstStyle/>
          <a:p>
            <a:r>
              <a:rPr lang="ru-RU" dirty="0" smtClean="0"/>
              <a:t>Потёмкин Алексей Сергеевич</a:t>
            </a:r>
            <a:br>
              <a:rPr lang="ru-RU" dirty="0" smtClean="0"/>
            </a:br>
            <a:r>
              <a:rPr lang="ru-RU" dirty="0" smtClean="0"/>
              <a:t>заместитель директора по воспитательной работе </a:t>
            </a:r>
            <a:br>
              <a:rPr lang="ru-RU" dirty="0" smtClean="0"/>
            </a:br>
            <a:r>
              <a:rPr lang="ru-RU" dirty="0" smtClean="0"/>
              <a:t>МБОУ «Средняя школа № 6» г. Ачинск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91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Воспитательная работа: </a:t>
            </a:r>
            <a:r>
              <a:rPr lang="ru-RU" dirty="0" smtClean="0"/>
              <a:t>подростковый возраст (10-15 </a:t>
            </a:r>
            <a:r>
              <a:rPr lang="ru-RU" dirty="0"/>
              <a:t>лет)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5362757" cy="43579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Проектно-исследовательская деятельность в малых группах: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Исследование истории </a:t>
            </a:r>
            <a:r>
              <a:rPr lang="ru-RU" dirty="0"/>
              <a:t>бывшего парка им. Ленина г. Ачинска и реконструкцией её в виде виртуальной </a:t>
            </a:r>
            <a:r>
              <a:rPr lang="ru-RU" dirty="0" smtClean="0"/>
              <a:t>экскурсии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Исследование </a:t>
            </a:r>
            <a:r>
              <a:rPr lang="ru-RU" dirty="0"/>
              <a:t>типов темперамента обучающихся школы и создание видеоролика по карикатурам </a:t>
            </a:r>
            <a:r>
              <a:rPr lang="ru-RU" dirty="0" err="1" smtClean="0"/>
              <a:t>Х.Бидструпа</a:t>
            </a:r>
            <a:r>
              <a:rPr lang="ru-RU" dirty="0" smtClean="0"/>
              <a:t> </a:t>
            </a:r>
            <a:r>
              <a:rPr lang="ru-RU" dirty="0"/>
              <a:t>с последующей презентацией перед учащимися школы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13501" r="35895" b="24713"/>
          <a:stretch/>
        </p:blipFill>
        <p:spPr bwMode="auto">
          <a:xfrm>
            <a:off x="6372200" y="2636912"/>
            <a:ext cx="2466998" cy="230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3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Воспитательная работа: </a:t>
            </a:r>
            <a:r>
              <a:rPr lang="ru-RU" dirty="0" smtClean="0"/>
              <a:t>период ранней юности (15-17 </a:t>
            </a:r>
            <a:r>
              <a:rPr lang="ru-RU" dirty="0"/>
              <a:t>лет)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4786693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Реализация курса «Сети нового времени» в 10-11 классах:</a:t>
            </a:r>
          </a:p>
          <a:p>
            <a:pPr algn="just"/>
            <a:r>
              <a:rPr lang="ru-RU" dirty="0" smtClean="0"/>
              <a:t>работа в парах сменного состава;</a:t>
            </a:r>
          </a:p>
          <a:p>
            <a:pPr algn="just"/>
            <a:r>
              <a:rPr lang="ru-RU" dirty="0" smtClean="0"/>
              <a:t>метод проектов, базирующийся на овладении компьютерными технологиями;</a:t>
            </a:r>
          </a:p>
          <a:p>
            <a:pPr algn="just"/>
            <a:r>
              <a:rPr lang="ru-RU" dirty="0" smtClean="0"/>
              <a:t>блок социально-ролевых игр, реализуемых в том числе в виртуальном пространстве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3690" r="26598" b="23847"/>
          <a:stretch/>
        </p:blipFill>
        <p:spPr bwMode="auto">
          <a:xfrm>
            <a:off x="5796136" y="2636912"/>
            <a:ext cx="2841126" cy="213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1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результативности воспитательной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sz="3600" dirty="0"/>
          </a:p>
          <a:p>
            <a:pPr algn="ctr">
              <a:buFont typeface="+mj-lt"/>
              <a:buAutoNum type="arabicPeriod"/>
            </a:pPr>
            <a:endParaRPr lang="ru-RU" dirty="0" smtClean="0"/>
          </a:p>
          <a:p>
            <a:pPr algn="ctr">
              <a:buFont typeface="+mj-lt"/>
              <a:buAutoNum type="arabicPeriod"/>
            </a:pPr>
            <a:r>
              <a:rPr lang="ru-RU" dirty="0" smtClean="0"/>
              <a:t>Социометрия</a:t>
            </a:r>
          </a:p>
          <a:p>
            <a:pPr algn="ctr">
              <a:buFont typeface="+mj-lt"/>
              <a:buAutoNum type="arabicPeriod"/>
            </a:pPr>
            <a:endParaRPr lang="ru-RU" dirty="0"/>
          </a:p>
          <a:p>
            <a:pPr algn="ctr">
              <a:buFont typeface="+mj-lt"/>
              <a:buAutoNum type="arabicPeriod"/>
            </a:pPr>
            <a:endParaRPr lang="ru-RU" dirty="0" smtClean="0"/>
          </a:p>
          <a:p>
            <a:pPr algn="ctr">
              <a:buFont typeface="+mj-lt"/>
              <a:buAutoNum type="arabicPeriod"/>
            </a:pPr>
            <a:endParaRPr lang="ru-RU" dirty="0"/>
          </a:p>
          <a:p>
            <a:pPr algn="ctr">
              <a:buFont typeface="+mj-lt"/>
              <a:buAutoNum type="arabicPeriod"/>
            </a:pPr>
            <a:endParaRPr lang="ru-RU" dirty="0" smtClean="0"/>
          </a:p>
          <a:p>
            <a:pPr algn="ctr">
              <a:buFont typeface="+mj-lt"/>
              <a:buAutoNum type="arabicPeriod"/>
            </a:pPr>
            <a:r>
              <a:rPr lang="ru-RU" dirty="0" smtClean="0"/>
              <a:t>ИПХ-метод </a:t>
            </a:r>
            <a:br>
              <a:rPr lang="ru-RU" dirty="0" smtClean="0"/>
            </a:br>
            <a:r>
              <a:rPr lang="ru-RU" dirty="0" smtClean="0"/>
              <a:t>(метод изучения индивидуальных проявлений характера)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r="16126"/>
          <a:stretch/>
        </p:blipFill>
        <p:spPr bwMode="auto">
          <a:xfrm>
            <a:off x="3635896" y="1772816"/>
            <a:ext cx="188421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26842" r="88674" b="62813"/>
          <a:stretch/>
        </p:blipFill>
        <p:spPr bwMode="auto">
          <a:xfrm>
            <a:off x="3664265" y="3789040"/>
            <a:ext cx="1827480" cy="16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6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«ИПХ-метод 1.0»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Embarcadero </a:t>
            </a:r>
            <a:r>
              <a:rPr lang="en-US" dirty="0"/>
              <a:t>RAD Studio </a:t>
            </a:r>
            <a:r>
              <a:rPr lang="en-US" dirty="0" smtClean="0"/>
              <a:t>2010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5" y="1700808"/>
            <a:ext cx="9001885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1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главного меню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ИПХ-метод 1.0»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711533"/>
              </p:ext>
            </p:extLst>
          </p:nvPr>
        </p:nvGraphicFramePr>
        <p:xfrm>
          <a:off x="611557" y="1700808"/>
          <a:ext cx="7920882" cy="4763140"/>
        </p:xfrm>
        <a:graphic>
          <a:graphicData uri="http://schemas.openxmlformats.org/drawingml/2006/table">
            <a:tbl>
              <a:tblPr firstRow="1" firstCol="1" bandRow="1"/>
              <a:tblGrid>
                <a:gridCol w="865238"/>
                <a:gridCol w="1655045"/>
                <a:gridCol w="5400599"/>
              </a:tblGrid>
              <a:tr h="139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Пункт меню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Назначение закреплённой формы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3939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Программа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Руководство пользователя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Содержит карту навигации по программе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39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Выход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Останавливает работу программы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181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Ввод данных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Ввод персональных данных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создавать новые и редактировать уже имеющиеся записи об обучающихся: личные данные, информацию о социальном статусе, показателях здоровья, учебных и иных достижениях.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8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ИПХ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разделе представлена методика изучения проявлений характера учащихся подростков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181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Просмотр базы данных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Просмотр персональных данных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познакомиться (без возможности редактирования) с информацией о социальном статусе учащихся, показателями их здоровья, учебными и иными достижениями.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8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Просмотр данных ИПХ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содержит записи с результатами, сделанными после заполнения части "ИПХ" по обучающимся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3939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Вывод отчёта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Отчёт по обучающимся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просмотреть и распечатать личные данные учащихся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8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Отчёт по ИПХ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позволяет просмотреть и распечатать форму, содержащую результаты экспертизы ИПХ по уровням проявления черт характера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78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Справка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 программе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представлены основные сведения об авторах программы и средствах, использованных при её разработке</a:t>
                      </a:r>
                    </a:p>
                  </a:txBody>
                  <a:tcPr marL="49589" marR="49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9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6548" r="31060" b="10193"/>
          <a:stretch/>
        </p:blipFill>
        <p:spPr bwMode="auto">
          <a:xfrm>
            <a:off x="-10705" y="8136"/>
            <a:ext cx="9154705" cy="70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-10705" y="764704"/>
            <a:ext cx="134234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00192" y="836712"/>
            <a:ext cx="1342345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9832" y="764704"/>
            <a:ext cx="134234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9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5356" r="26822" b="11508"/>
          <a:stretch/>
        </p:blipFill>
        <p:spPr bwMode="auto">
          <a:xfrm>
            <a:off x="0" y="68067"/>
            <a:ext cx="9144000" cy="674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4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3175" r="23698" b="13653"/>
          <a:stretch/>
        </p:blipFill>
        <p:spPr bwMode="auto">
          <a:xfrm>
            <a:off x="-7888" y="116632"/>
            <a:ext cx="915188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01049" y="620688"/>
            <a:ext cx="27363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728552"/>
            <a:ext cx="273630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7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363"/>
            <a:ext cx="5691914" cy="68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9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6350"/>
            <a:ext cx="547260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4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</a:t>
            </a:r>
            <a:r>
              <a:rPr lang="ru-RU" dirty="0" err="1"/>
              <a:t>Минздравсоцразвития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14 марта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России проживает 13,02 млн. инвалидов (9% от населения России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из </a:t>
            </a:r>
            <a:r>
              <a:rPr lang="ru-RU" dirty="0"/>
              <a:t>них 196,6 тыс. инвалидов в Красноярском крае (6,8% от населения Красноярского края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численность </a:t>
            </a:r>
            <a:r>
              <a:rPr lang="ru-RU" dirty="0"/>
              <a:t>детей-инвалидов по Красноярскому краю составляет 9,2 тыс. человек (5%),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России – 58,6 тыс. (4,5%).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применения </a:t>
            </a:r>
            <a:br>
              <a:rPr lang="ru-RU" dirty="0" smtClean="0"/>
            </a:br>
            <a:r>
              <a:rPr lang="ru-RU" dirty="0" smtClean="0"/>
              <a:t>«ИПХ-метод 1.0»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306973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Исследование 7 обучающихся МБОУ «Средняя школа </a:t>
            </a:r>
            <a:r>
              <a:rPr lang="ru-RU" dirty="0" smtClean="0"/>
              <a:t>№6</a:t>
            </a:r>
            <a:r>
              <a:rPr lang="ru-RU" dirty="0"/>
              <a:t>» г. Ачинска с ограниченными возможностями здоровья, достигших возраста 11 лет выявило критический уровень </a:t>
            </a:r>
            <a:r>
              <a:rPr lang="ru-RU" dirty="0" err="1"/>
              <a:t>сформированности</a:t>
            </a:r>
            <a:r>
              <a:rPr lang="ru-RU" dirty="0"/>
              <a:t> таких черт: </a:t>
            </a:r>
            <a:endParaRPr lang="ru-RU" dirty="0" smtClean="0"/>
          </a:p>
          <a:p>
            <a:pPr algn="just"/>
            <a:r>
              <a:rPr lang="ru-RU" dirty="0" smtClean="0"/>
              <a:t>духовность </a:t>
            </a:r>
            <a:r>
              <a:rPr lang="ru-RU" dirty="0"/>
              <a:t>(4 человека), </a:t>
            </a:r>
            <a:endParaRPr lang="ru-RU" dirty="0" smtClean="0"/>
          </a:p>
          <a:p>
            <a:pPr algn="just"/>
            <a:r>
              <a:rPr lang="ru-RU" dirty="0" smtClean="0"/>
              <a:t>социальная </a:t>
            </a:r>
            <a:r>
              <a:rPr lang="ru-RU" dirty="0"/>
              <a:t>активность (3 человека), </a:t>
            </a:r>
            <a:endParaRPr lang="ru-RU" dirty="0" smtClean="0"/>
          </a:p>
          <a:p>
            <a:pPr algn="just"/>
            <a:r>
              <a:rPr lang="ru-RU" dirty="0" smtClean="0"/>
              <a:t>самоуважение </a:t>
            </a:r>
            <a:r>
              <a:rPr lang="ru-RU" dirty="0"/>
              <a:t>(3 человека), </a:t>
            </a:r>
            <a:endParaRPr lang="ru-RU" dirty="0" smtClean="0"/>
          </a:p>
          <a:p>
            <a:pPr algn="just"/>
            <a:r>
              <a:rPr lang="ru-RU" dirty="0" smtClean="0"/>
              <a:t>гражданственность </a:t>
            </a:r>
            <a:r>
              <a:rPr lang="ru-RU" dirty="0"/>
              <a:t>(2 человека).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Эти </a:t>
            </a:r>
            <a:r>
              <a:rPr lang="ru-RU" dirty="0"/>
              <a:t>результаты послужат основой для составления индивидуальных воспитательных маршрутов.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6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воспитательная деятельность педагога, осуществляемая в коллективе, в котором есть здоровые дети и дети с «проблемами», должна ориентироваться на общие для тех и других цели как в воспитательных ситуациях, так и в приобретении жизненного опыта. </a:t>
            </a:r>
            <a:endParaRPr lang="ru-RU" dirty="0" smtClean="0"/>
          </a:p>
          <a:p>
            <a:pPr lvl="0" algn="just"/>
            <a:r>
              <a:rPr lang="ru-RU" dirty="0"/>
              <a:t>приоритет групповых и парных форм работ позволяет обучающемуся с ОВЗ наиболее успешно преодолеть трудности включения в классный коллектив; благоприятной является деятельность в группах сменного состава, сформированных обучающимися из разных классных коллективов</a:t>
            </a:r>
          </a:p>
          <a:p>
            <a:pPr algn="just"/>
            <a:r>
              <a:rPr lang="ru-RU" dirty="0"/>
              <a:t>использование кейс-метода с применением средств ИКТ при работе с младшими школьниками позволяет создать среду, благоприятную для включения обучающихся с ОВЗ в коллектив общеобразовательной школы. Повысить </a:t>
            </a:r>
            <a:r>
              <a:rPr lang="ru-RU" dirty="0" err="1"/>
              <a:t>включённость</a:t>
            </a:r>
            <a:r>
              <a:rPr lang="ru-RU" dirty="0"/>
              <a:t> обучающихся в деятельность можно за счёт презентации проблемных ситуаций в виде видеофрагментов, предоставления наиболее активным учащимся возможности задействовать проекционное компьютерное оборудование для выражения своей точки зрения, включения в воспитательный процесс активных игр на сплочение </a:t>
            </a:r>
            <a:r>
              <a:rPr lang="ru-RU" dirty="0" smtClean="0"/>
              <a:t>коллектива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784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688632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/>
              <a:t>при работе с подростками воспитательный эффект имеет групповая проектно-исследовательская деятельность, результаты которой представляются в виде информационного продукта, выполненного в компьютерной среде с использованием программ моделирования, конструирования и видеомонтажа. Тематика проектов определяется как интересом обучающихся, так и воспитательными задачами, поставленных педагогом.</a:t>
            </a:r>
          </a:p>
          <a:p>
            <a:pPr lvl="0" algn="just"/>
            <a:r>
              <a:rPr lang="ru-RU" dirty="0"/>
              <a:t>включение старших школьников с ОВЗ в коллектив общеобразовательной школы возможно в процессе совместной деятельности учащихся в парах сменного состава; применение ИКТ обучающимися позволяет установить среду равных возможностей, в которой статус каждого участника определяется уровнем владения ИКТ, а не состоянием физического здоровья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воспитание обучающихся с ОВЗ должна происходить в соответствии с индивидуальным маршрутом, составление и коррекция которого возможно при регулярном проведении исследования индивидуальных проявлений характера. Средством оценки может служить ИПХ-метод. Компьютерная система автоматизированного сбора и обработки данных «ИПХ-метод 1.0» позволит оптимизировать заполнение и подведение результатов экспертных оценок, установить базовые черты личности, сформированные на критическом, достаточном и оптимальном уровнях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8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с ограниченными возможностями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/>
          <a:lstStyle/>
          <a:p>
            <a:pPr algn="just"/>
            <a:r>
              <a:rPr lang="ru-RU" dirty="0"/>
              <a:t>«Дети с ограниченными возможностями здоровья – это дети, состояние здоровья которых препятствует освоению образовательных программ вне специальных условий обучения и </a:t>
            </a:r>
            <a:r>
              <a:rPr lang="ru-RU" dirty="0" smtClean="0"/>
              <a:t>воспитания»</a:t>
            </a:r>
            <a:r>
              <a:rPr lang="ru-RU" baseline="30000" dirty="0" smtClean="0"/>
              <a:t>1</a:t>
            </a:r>
          </a:p>
          <a:p>
            <a:pPr algn="just"/>
            <a:r>
              <a:rPr lang="ru-RU" dirty="0" smtClean="0"/>
              <a:t>Категория детей </a:t>
            </a:r>
            <a:r>
              <a:rPr lang="ru-RU" dirty="0"/>
              <a:t>с ОВЗ не ограничивается только </a:t>
            </a:r>
            <a:r>
              <a:rPr lang="ru-RU" dirty="0" smtClean="0"/>
              <a:t>детьми-инвалидами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sz="1400" baseline="30000" dirty="0" smtClean="0"/>
              <a:t>1</a:t>
            </a:r>
            <a:r>
              <a:rPr lang="ru-RU" sz="1400" dirty="0" smtClean="0"/>
              <a:t>Малофеев </a:t>
            </a:r>
            <a:r>
              <a:rPr lang="ru-RU" sz="1400" dirty="0"/>
              <a:t>Н.Н., Никольская О.С., Кукушкина О.И., Гончарова Е.Л. Единая концепция специального федерального государственного стандарта для детей с ограниченными возможностями здоровья: основные положения.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9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Коррекционные школы в Красноярском крае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579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 сравнению с другими регионами страны в Красноярском крае рекордное количество коррекционных школ. </a:t>
            </a:r>
            <a:r>
              <a:rPr lang="ru-RU" dirty="0" smtClean="0"/>
              <a:t>Для </a:t>
            </a:r>
            <a:r>
              <a:rPr lang="ru-RU" dirty="0"/>
              <a:t>сравнения: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Новосибирской области всего 11 коррекционных </a:t>
            </a:r>
            <a:r>
              <a:rPr lang="ru-RU" dirty="0" smtClean="0"/>
              <a:t>школ;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Самарской - </a:t>
            </a:r>
            <a:r>
              <a:rPr lang="ru-RU" dirty="0" smtClean="0"/>
              <a:t>10-15;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Красноярском крае 46.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этом в регионе 16 тысяч детей с ограниченными возможностями здоровья, и общероссийскую статистику в 4-5 % коррекционных детей от общего числа край подтверждает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У выпускников коррекционных школ низкий уровень социализации, что является следствием индивидуально-ориентированного обучения в малых группах при отсутствии опыта социальной адаптации.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3579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/>
              <a:t>Инклюзия – процесс вовлечения людей в социально одобряемую деятельность, т.е. такую деятельность, которая обеспечивает, с одной стороны, права, а, с другой, - социальную </a:t>
            </a:r>
            <a:r>
              <a:rPr lang="ru-RU" sz="1900" dirty="0" smtClean="0"/>
              <a:t>активность</a:t>
            </a:r>
            <a:r>
              <a:rPr lang="ru-RU" sz="1900" baseline="30000" dirty="0" smtClean="0"/>
              <a:t>2</a:t>
            </a:r>
          </a:p>
          <a:p>
            <a:pPr algn="just"/>
            <a:r>
              <a:rPr lang="ru-RU" sz="1900" dirty="0"/>
              <a:t>Инклюзивное образование (фр. </a:t>
            </a:r>
            <a:r>
              <a:rPr lang="ru-RU" sz="1900" dirty="0" err="1"/>
              <a:t>inclusif</a:t>
            </a:r>
            <a:r>
              <a:rPr lang="ru-RU" sz="1900" dirty="0"/>
              <a:t>-включающий в себя, лат. </a:t>
            </a:r>
            <a:r>
              <a:rPr lang="ru-RU" sz="1900" dirty="0" err="1"/>
              <a:t>include</a:t>
            </a:r>
            <a:r>
              <a:rPr lang="ru-RU" sz="1900" dirty="0"/>
              <a:t>-заключаю, включаю)- процесс развития общего образования, который подразумевает доступность образования для всех, в плане приспособления к различным нуждам всех детей, что обеспечивает доступ к образованию для детей с особыми </a:t>
            </a:r>
            <a:r>
              <a:rPr lang="ru-RU" sz="1900" dirty="0" smtClean="0"/>
              <a:t>потребностями</a:t>
            </a:r>
            <a:r>
              <a:rPr lang="ru-RU" sz="1900" baseline="30000" dirty="0" smtClean="0"/>
              <a:t>3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sz="1500" baseline="30000" dirty="0" smtClean="0"/>
              <a:t>2</a:t>
            </a:r>
            <a:r>
              <a:rPr lang="ru-RU" sz="1500" dirty="0" smtClean="0"/>
              <a:t>Шмидт </a:t>
            </a:r>
            <a:r>
              <a:rPr lang="ru-RU" sz="1500" dirty="0"/>
              <a:t>В.Р. Социальная </a:t>
            </a:r>
            <a:r>
              <a:rPr lang="ru-RU" sz="1500" dirty="0" err="1"/>
              <a:t>эксклюзия</a:t>
            </a:r>
            <a:r>
              <a:rPr lang="ru-RU" sz="1500" dirty="0"/>
              <a:t> и инклюзия в образовании: учебно-методическое пособие/ Московская высшая школа социальных и экономических наук.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baseline="30000" dirty="0"/>
              <a:t>3</a:t>
            </a:r>
            <a:r>
              <a:rPr lang="ru-RU" sz="1500" dirty="0"/>
              <a:t>Концепция  развития  специального  образования  детей                            с ограниченными возможностями здоровья в Красноярском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52336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06974" cy="924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Необходимые условия воспитания </a:t>
            </a:r>
            <a:r>
              <a:rPr lang="ru-RU" dirty="0"/>
              <a:t>детей с ОВЗ в общеобразовательных </a:t>
            </a:r>
            <a:r>
              <a:rPr lang="ru-RU" dirty="0" smtClean="0"/>
              <a:t>учреждениях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125112" cy="4464496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+mj-lt"/>
              <a:buAutoNum type="arabicParenR"/>
            </a:pPr>
            <a:r>
              <a:rPr lang="ru-RU" dirty="0" smtClean="0"/>
              <a:t>повышение </a:t>
            </a:r>
            <a:r>
              <a:rPr lang="ru-RU" dirty="0"/>
              <a:t>психолого-педагогической грамотности педагогов и родителей;</a:t>
            </a:r>
          </a:p>
          <a:p>
            <a:pPr lvl="0" algn="just">
              <a:buFont typeface="+mj-lt"/>
              <a:buAutoNum type="arabicParenR"/>
            </a:pPr>
            <a:r>
              <a:rPr lang="ru-RU" dirty="0" smtClean="0"/>
              <a:t>активная </a:t>
            </a:r>
            <a:r>
              <a:rPr lang="ru-RU" dirty="0"/>
              <a:t>работы школьной психолого-медико-педагогической комиссии;</a:t>
            </a:r>
          </a:p>
          <a:p>
            <a:pPr lvl="0" algn="just">
              <a:buFont typeface="+mj-lt"/>
              <a:buAutoNum type="arabicParenR"/>
            </a:pPr>
            <a:r>
              <a:rPr lang="ru-RU" dirty="0" smtClean="0"/>
              <a:t>Своевременный и регулярный мониторинг </a:t>
            </a:r>
            <a:r>
              <a:rPr lang="ru-RU" dirty="0"/>
              <a:t>результативности воспитательного процесса, отслеживание траектории развития обучающихся;</a:t>
            </a:r>
          </a:p>
          <a:p>
            <a:pPr lvl="0" algn="just">
              <a:buFont typeface="+mj-lt"/>
              <a:buAutoNum type="arabicParenR"/>
            </a:pPr>
            <a:r>
              <a:rPr lang="ru-RU" dirty="0" smtClean="0"/>
              <a:t>организация </a:t>
            </a:r>
            <a:r>
              <a:rPr lang="ru-RU" dirty="0"/>
              <a:t>личностно-ориентированной работы (</a:t>
            </a:r>
            <a:r>
              <a:rPr lang="ru-RU" dirty="0" smtClean="0"/>
              <a:t>принятие </a:t>
            </a:r>
            <a:r>
              <a:rPr lang="ru-RU" dirty="0"/>
              <a:t>индивидуальности учащихся с ОВЗ, </a:t>
            </a:r>
            <a:r>
              <a:rPr lang="ru-RU" dirty="0" smtClean="0"/>
              <a:t>поддержка </a:t>
            </a:r>
            <a:r>
              <a:rPr lang="ru-RU" dirty="0"/>
              <a:t>учащихся в субъективно-трудных ситуациях);</a:t>
            </a:r>
          </a:p>
          <a:p>
            <a:pPr lvl="0" algn="just">
              <a:buFont typeface="+mj-lt"/>
              <a:buAutoNum type="arabicParenR"/>
            </a:pPr>
            <a:r>
              <a:rPr lang="ru-RU" dirty="0" smtClean="0"/>
              <a:t>обеспечение </a:t>
            </a:r>
            <a:r>
              <a:rPr lang="ru-RU" dirty="0"/>
              <a:t>ситуации успешности, </a:t>
            </a:r>
            <a:r>
              <a:rPr lang="ru-RU" dirty="0" smtClean="0"/>
              <a:t>организация </a:t>
            </a:r>
            <a:r>
              <a:rPr lang="ru-RU" dirty="0"/>
              <a:t>оптимального общения обычных и «особых» учащихся;</a:t>
            </a:r>
          </a:p>
          <a:p>
            <a:pPr lvl="0" algn="just">
              <a:buFont typeface="+mj-lt"/>
              <a:buAutoNum type="arabicParenR"/>
            </a:pPr>
            <a:r>
              <a:rPr lang="ru-RU" dirty="0" smtClean="0"/>
              <a:t>создание </a:t>
            </a:r>
            <a:r>
              <a:rPr lang="ru-RU" dirty="0"/>
              <a:t>атмосферы психологического комфорта всех участников учебно-воспитательного процесса;</a:t>
            </a:r>
          </a:p>
          <a:p>
            <a:pPr algn="just">
              <a:buFont typeface="+mj-lt"/>
              <a:buAutoNum type="arabicParenR"/>
            </a:pPr>
            <a:r>
              <a:rPr lang="ru-RU" dirty="0" smtClean="0"/>
              <a:t>развитие </a:t>
            </a:r>
            <a:r>
              <a:rPr lang="ru-RU" dirty="0"/>
              <a:t>интереса учащихся к своим способностям и возможностям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66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обучающихся с ОВЗ </a:t>
            </a:r>
            <a:br>
              <a:rPr lang="ru-RU" dirty="0" smtClean="0"/>
            </a:br>
            <a:r>
              <a:rPr lang="ru-RU" dirty="0" smtClean="0"/>
              <a:t>в МБОУ «Средняя школа № 6» </a:t>
            </a:r>
            <a:br>
              <a:rPr lang="ru-RU" dirty="0" smtClean="0"/>
            </a:br>
            <a:r>
              <a:rPr lang="ru-RU" dirty="0" smtClean="0"/>
              <a:t>г. Ачинска в 2010-2012гг.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19 детей с ОВЗ (</a:t>
            </a:r>
            <a:r>
              <a:rPr lang="ru-RU" dirty="0" smtClean="0"/>
              <a:t>1,7% </a:t>
            </a:r>
            <a:r>
              <a:rPr lang="ru-RU" dirty="0"/>
              <a:t>от общего числа учащихся), из них </a:t>
            </a:r>
            <a:endParaRPr lang="ru-RU" dirty="0" smtClean="0"/>
          </a:p>
          <a:p>
            <a:pPr algn="just"/>
            <a:r>
              <a:rPr lang="ru-RU" dirty="0" smtClean="0"/>
              <a:t>8 детей-инвалидов (по состоянию органов зрения, слуха, опорно-двигательного аппарата, наличию онкологических заболеваний)</a:t>
            </a:r>
          </a:p>
          <a:p>
            <a:pPr algn="just"/>
            <a:r>
              <a:rPr lang="ru-RU" dirty="0" smtClean="0"/>
              <a:t>11 </a:t>
            </a:r>
            <a:r>
              <a:rPr lang="ru-RU" dirty="0"/>
              <a:t>детей с задержкой психического </a:t>
            </a:r>
            <a:r>
              <a:rPr lang="ru-RU" dirty="0" smtClean="0"/>
              <a:t>развития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400" dirty="0" smtClean="0"/>
              <a:t>Сравнительно низкое число детей с ОВЗ по </a:t>
            </a:r>
            <a:r>
              <a:rPr lang="ru-RU" sz="1400" dirty="0"/>
              <a:t>сравнению с Россией и Красноярским краем обусловлен функционированием в г. Ачинске специальных коррекционных школ и классов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4266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Воспитательная работа: младший школьный возраст (7-10 лет)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4930709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Разработан и апробирован в 2010-2011 уч. г. курс внеурочной деятельности, в основе которого:</a:t>
            </a:r>
          </a:p>
          <a:p>
            <a:pPr algn="just"/>
            <a:r>
              <a:rPr lang="ru-RU" dirty="0" smtClean="0"/>
              <a:t>кейс-метод</a:t>
            </a:r>
          </a:p>
          <a:p>
            <a:pPr algn="just"/>
            <a:r>
              <a:rPr lang="ru-RU" dirty="0" smtClean="0"/>
              <a:t>ИКТ средства (при знакомстве с проблемными ситуациями)</a:t>
            </a:r>
          </a:p>
          <a:p>
            <a:pPr algn="just"/>
            <a:r>
              <a:rPr lang="ru-RU" dirty="0" smtClean="0"/>
              <a:t>Подвижные игры на сплочение коллектива</a:t>
            </a:r>
            <a:endParaRPr lang="ru-RU" dirty="0"/>
          </a:p>
        </p:txBody>
      </p:sp>
      <p:pic>
        <p:nvPicPr>
          <p:cNvPr id="1026" name="Picture 2" descr="E:\PAS\Visual\школьная\2011-2012\неделя науки\P101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60" y="2924944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cs typeface="Trebuchet MS" pitchFamily="34" charset="0"/>
              </a:rPr>
              <a:t>Занятие 3. Взаимопомощь – основа коллектива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1.	Целеполагание занятия: объявление темы, уяснение смысла с детьми.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2.	Просмотр мультфильма «Волк и телёнок»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3.	Работа над кейсом по алгоритму: 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1)	Кто действующие лица ситуации?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2)	Опишите действия каждого участника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3)	С кем дружил волк до того, как нашёл телёнка?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4)	Как вы поняли, что они раньше дружили?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5)	С кем подружился волк в поисках пищи телёнку?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6)	Какая дружба лучше? Почему?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7)	Какой бы была жизнь волка, если бы он пошёл 	на поводу у лисы?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8)	Были ли дружбой отношения волка с лисой, 	кабаном и медведем?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	9)	Как ты понимаешь дружбу?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/>
              <a:t>4.	Активные игры на сплочение коллектива: переход по мосту</a:t>
            </a:r>
          </a:p>
        </p:txBody>
      </p:sp>
    </p:spTree>
    <p:extLst>
      <p:ext uri="{BB962C8B-B14F-4D97-AF65-F5344CB8AC3E}">
        <p14:creationId xmlns:p14="http://schemas.microsoft.com/office/powerpoint/2010/main" val="137212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601</TotalTime>
  <Words>1143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ИКТ средства в воспитании обучающихся общеобразовательных учреждений с ограниченными возможностями здоровья </vt:lpstr>
      <vt:lpstr>Статистика Минздравсоцразвития  от 14 марта 2012</vt:lpstr>
      <vt:lpstr>Дети с ограниченными возможностями здоровья</vt:lpstr>
      <vt:lpstr>Коррекционные школы в Красноярском крае</vt:lpstr>
      <vt:lpstr>Инклюзивное образование</vt:lpstr>
      <vt:lpstr>Необходимые условия воспитания детей с ОВЗ в общеобразовательных учреждениях</vt:lpstr>
      <vt:lpstr>Статистика обучающихся с ОВЗ  в МБОУ «Средняя школа № 6»  г. Ачинска в 2010-2012гг.</vt:lpstr>
      <vt:lpstr>Воспитательная работа: младший школьный возраст (7-10 лет)</vt:lpstr>
      <vt:lpstr>Занятие 3. Взаимопомощь – основа коллектива </vt:lpstr>
      <vt:lpstr>Воспитательная работа: подростковый возраст (10-15 лет)</vt:lpstr>
      <vt:lpstr>Воспитательная работа: период ранней юности (15-17 лет)</vt:lpstr>
      <vt:lpstr>Оценка результативности воспитательной работы</vt:lpstr>
      <vt:lpstr>Разработка «ИПХ-метод 1.0» (Embarcadero RAD Studio 2010)</vt:lpstr>
      <vt:lpstr>Структура главного меню  «ИПХ-метод 1.0»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применения  «ИПХ-метод 1.0»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средства в воспитании обучающихся общеобразовательных учреждений с ограниченными возможностями здоровья</dc:title>
  <dc:creator>123</dc:creator>
  <cp:lastModifiedBy>123</cp:lastModifiedBy>
  <cp:revision>12</cp:revision>
  <dcterms:created xsi:type="dcterms:W3CDTF">2012-11-08T13:25:40Z</dcterms:created>
  <dcterms:modified xsi:type="dcterms:W3CDTF">2012-11-08T23:26:49Z</dcterms:modified>
</cp:coreProperties>
</file>