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256" r:id="rId3"/>
    <p:sldId id="257" r:id="rId4"/>
    <p:sldId id="266" r:id="rId5"/>
    <p:sldId id="293" r:id="rId6"/>
    <p:sldId id="269" r:id="rId7"/>
    <p:sldId id="289" r:id="rId8"/>
    <p:sldId id="290" r:id="rId9"/>
    <p:sldId id="288" r:id="rId10"/>
    <p:sldId id="260" r:id="rId11"/>
    <p:sldId id="291" r:id="rId12"/>
    <p:sldId id="292" r:id="rId13"/>
    <p:sldId id="261" r:id="rId14"/>
    <p:sldId id="262"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4" r:id="rId32"/>
    <p:sldId id="287"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534"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2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fantazery.moy.su/" TargetMode="External"/><Relationship Id="rId3" Type="http://schemas.openxmlformats.org/officeDocument/2006/relationships/hyperlink" Target="http://portfolioteka.ru/user/62/" TargetMode="External"/><Relationship Id="rId7" Type="http://schemas.openxmlformats.org/officeDocument/2006/relationships/hyperlink" Target="http://biolog188.narod.ru/" TargetMode="External"/><Relationship Id="rId2" Type="http://schemas.openxmlformats.org/officeDocument/2006/relationships/hyperlink" Target="http://prokinana.narod.ru/p1aa1.html" TargetMode="External"/><Relationship Id="rId1" Type="http://schemas.openxmlformats.org/officeDocument/2006/relationships/hyperlink" Target="http://kameneva.netfolio.ru/" TargetMode="External"/><Relationship Id="rId6" Type="http://schemas.openxmlformats.org/officeDocument/2006/relationships/hyperlink" Target="http://tana.ucoz.ru/" TargetMode="External"/><Relationship Id="rId5" Type="http://schemas.openxmlformats.org/officeDocument/2006/relationships/hyperlink" Target="http://anna-school.my1.ru/" TargetMode="External"/><Relationship Id="rId4" Type="http://schemas.openxmlformats.org/officeDocument/2006/relationships/hyperlink" Target="http://wiki.irkutsk.ru/index.php/&#1055;&#1086;&#1088;&#1090;&#1092;&#1086;&#1083;&#1080;&#1086;_&#1091;&#1095;&#1077;&#1073;&#1085;&#1086;&#1075;&#1086;_&#1087;&#1088;&#1086;&#1077;&#1082;&#1090;&#1072;_&#1056;&#1072;&#1089;&#1090;&#1077;&#1085;&#1080;&#1103;_&#1096;&#1082;&#1086;&#1083;&#1100;&#1085;&#1086;&#1075;&#1086;_&#1076;&#1074;&#1086;&#1088;&#1072;"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fantazery.moy.su/" TargetMode="External"/><Relationship Id="rId3" Type="http://schemas.openxmlformats.org/officeDocument/2006/relationships/hyperlink" Target="http://portfolioteka.ru/user/62/" TargetMode="External"/><Relationship Id="rId7" Type="http://schemas.openxmlformats.org/officeDocument/2006/relationships/hyperlink" Target="http://biolog188.narod.ru/" TargetMode="External"/><Relationship Id="rId2" Type="http://schemas.openxmlformats.org/officeDocument/2006/relationships/hyperlink" Target="http://prokinana.narod.ru/p1aa1.html" TargetMode="External"/><Relationship Id="rId1" Type="http://schemas.openxmlformats.org/officeDocument/2006/relationships/hyperlink" Target="http://kameneva.netfolio.ru/" TargetMode="External"/><Relationship Id="rId6" Type="http://schemas.openxmlformats.org/officeDocument/2006/relationships/hyperlink" Target="http://tana.ucoz.ru/" TargetMode="External"/><Relationship Id="rId5" Type="http://schemas.openxmlformats.org/officeDocument/2006/relationships/hyperlink" Target="http://anna-school.my1.ru/" TargetMode="External"/><Relationship Id="rId4" Type="http://schemas.openxmlformats.org/officeDocument/2006/relationships/hyperlink" Target="http://wiki.irkutsk.ru/index.php/&#1055;&#1086;&#1088;&#1090;&#1092;&#1086;&#1083;&#1080;&#1086;_&#1091;&#1095;&#1077;&#1073;&#1085;&#1086;&#1075;&#1086;_&#1087;&#1088;&#1086;&#1077;&#1082;&#1090;&#1072;_&#1056;&#1072;&#1089;&#1090;&#1077;&#1085;&#1080;&#1103;_&#1096;&#1082;&#1086;&#1083;&#1100;&#1085;&#1086;&#1075;&#1086;_&#1076;&#1074;&#1086;&#1088;&#1072;"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F4E33-436D-481B-B88A-7363F218E147}" type="doc">
      <dgm:prSet loTypeId="urn:microsoft.com/office/officeart/2005/8/layout/arrow6" loCatId="relationship" qsTypeId="urn:microsoft.com/office/officeart/2005/8/quickstyle/3d4" qsCatId="3D" csTypeId="urn:microsoft.com/office/officeart/2005/8/colors/colorful5" csCatId="colorful" phldr="1"/>
      <dgm:spPr/>
      <dgm:t>
        <a:bodyPr/>
        <a:lstStyle/>
        <a:p>
          <a:endParaRPr lang="ru-RU"/>
        </a:p>
      </dgm:t>
    </dgm:pt>
    <dgm:pt modelId="{870F5DD5-5E38-4E03-831B-5CA285592B42}">
      <dgm:prSet phldrT="[Текст]" custT="1"/>
      <dgm:spPr/>
      <dgm:t>
        <a:bodyPr/>
        <a:lstStyle/>
        <a:p>
          <a:r>
            <a:rPr lang="ru-RU" sz="2400" dirty="0" smtClean="0"/>
            <a:t>Портфолио</a:t>
          </a:r>
          <a:endParaRPr lang="ru-RU" sz="2400" dirty="0"/>
        </a:p>
      </dgm:t>
    </dgm:pt>
    <dgm:pt modelId="{178DB185-DBDB-4067-915C-7F6924A96350}" type="parTrans" cxnId="{A0CB3BA3-759A-4820-A909-48F6DD0322AF}">
      <dgm:prSet/>
      <dgm:spPr/>
      <dgm:t>
        <a:bodyPr/>
        <a:lstStyle/>
        <a:p>
          <a:endParaRPr lang="ru-RU"/>
        </a:p>
      </dgm:t>
    </dgm:pt>
    <dgm:pt modelId="{3F4B0C52-5BEA-47ED-B4D5-169E886F7ED4}" type="sibTrans" cxnId="{A0CB3BA3-759A-4820-A909-48F6DD0322AF}">
      <dgm:prSet/>
      <dgm:spPr/>
      <dgm:t>
        <a:bodyPr/>
        <a:lstStyle/>
        <a:p>
          <a:endParaRPr lang="ru-RU"/>
        </a:p>
      </dgm:t>
    </dgm:pt>
    <dgm:pt modelId="{519D0D99-17EA-43EC-82AB-8C5A9A14BE52}">
      <dgm:prSet phldrT="[Текст]" custT="1"/>
      <dgm:spPr/>
      <dgm:t>
        <a:bodyPr/>
        <a:lstStyle/>
        <a:p>
          <a:r>
            <a:rPr lang="ru-RU" sz="2000" dirty="0" smtClean="0">
              <a:hlinkClick xmlns:r="http://schemas.openxmlformats.org/officeDocument/2006/relationships" r:id="rId1"/>
            </a:rPr>
            <a:t>достижений</a:t>
          </a:r>
          <a:endParaRPr lang="ru-RU" sz="2000" dirty="0"/>
        </a:p>
      </dgm:t>
    </dgm:pt>
    <dgm:pt modelId="{9E55AE38-86FA-4083-857A-42FC75B7FECC}" type="parTrans" cxnId="{CD08B00B-9CE2-4FF5-8364-95C9DBAFA84F}">
      <dgm:prSet/>
      <dgm:spPr/>
      <dgm:t>
        <a:bodyPr/>
        <a:lstStyle/>
        <a:p>
          <a:endParaRPr lang="ru-RU"/>
        </a:p>
      </dgm:t>
    </dgm:pt>
    <dgm:pt modelId="{07FBFE75-3313-457E-8B09-DE069D13A8CE}" type="sibTrans" cxnId="{CD08B00B-9CE2-4FF5-8364-95C9DBAFA84F}">
      <dgm:prSet/>
      <dgm:spPr/>
      <dgm:t>
        <a:bodyPr/>
        <a:lstStyle/>
        <a:p>
          <a:endParaRPr lang="ru-RU"/>
        </a:p>
      </dgm:t>
    </dgm:pt>
    <dgm:pt modelId="{085C0927-584C-4A78-B63E-4B2F06CC0FD7}">
      <dgm:prSet phldrT="[Текст]" custT="1"/>
      <dgm:spPr/>
      <dgm:t>
        <a:bodyPr/>
        <a:lstStyle/>
        <a:p>
          <a:r>
            <a:rPr lang="ru-RU" sz="2000" dirty="0" smtClean="0">
              <a:hlinkClick xmlns:r="http://schemas.openxmlformats.org/officeDocument/2006/relationships" r:id="rId2"/>
            </a:rPr>
            <a:t>методические</a:t>
          </a:r>
          <a:endParaRPr lang="ru-RU" sz="2000" dirty="0"/>
        </a:p>
      </dgm:t>
    </dgm:pt>
    <dgm:pt modelId="{230F33A1-F55F-435A-A2C8-33F948B7E5C4}" type="parTrans" cxnId="{BCE5821E-1B93-4811-9F0E-FBE32ECDD159}">
      <dgm:prSet/>
      <dgm:spPr/>
      <dgm:t>
        <a:bodyPr/>
        <a:lstStyle/>
        <a:p>
          <a:endParaRPr lang="ru-RU"/>
        </a:p>
      </dgm:t>
    </dgm:pt>
    <dgm:pt modelId="{FA001307-C19A-4DBB-ABC4-4773E4859694}" type="sibTrans" cxnId="{BCE5821E-1B93-4811-9F0E-FBE32ECDD159}">
      <dgm:prSet/>
      <dgm:spPr/>
      <dgm:t>
        <a:bodyPr/>
        <a:lstStyle/>
        <a:p>
          <a:endParaRPr lang="ru-RU"/>
        </a:p>
      </dgm:t>
    </dgm:pt>
    <dgm:pt modelId="{0C55C8EF-065B-4EAC-8FD0-A58ACA91BC19}">
      <dgm:prSet phldrT="[Текст]" custT="1"/>
      <dgm:spPr/>
      <dgm:t>
        <a:bodyPr/>
        <a:lstStyle/>
        <a:p>
          <a:r>
            <a:rPr lang="ru-RU" sz="2000" dirty="0" smtClean="0">
              <a:hlinkClick xmlns:r="http://schemas.openxmlformats.org/officeDocument/2006/relationships" r:id="rId3"/>
            </a:rPr>
            <a:t>рефлексивное</a:t>
          </a:r>
          <a:endParaRPr lang="ru-RU" sz="2000" dirty="0"/>
        </a:p>
      </dgm:t>
    </dgm:pt>
    <dgm:pt modelId="{C20EDB32-26BA-4FD5-8443-248787644E7E}" type="parTrans" cxnId="{B890D391-9137-495A-AB86-40BE73FD51BB}">
      <dgm:prSet/>
      <dgm:spPr/>
      <dgm:t>
        <a:bodyPr/>
        <a:lstStyle/>
        <a:p>
          <a:endParaRPr lang="ru-RU"/>
        </a:p>
      </dgm:t>
    </dgm:pt>
    <dgm:pt modelId="{A7DF3136-4118-4277-BCB7-84EA631C0FEB}" type="sibTrans" cxnId="{B890D391-9137-495A-AB86-40BE73FD51BB}">
      <dgm:prSet/>
      <dgm:spPr/>
      <dgm:t>
        <a:bodyPr/>
        <a:lstStyle/>
        <a:p>
          <a:endParaRPr lang="ru-RU"/>
        </a:p>
      </dgm:t>
    </dgm:pt>
    <dgm:pt modelId="{E346E48A-A737-4B30-BE39-894C59714C05}">
      <dgm:prSet phldrT="[Текст]" custT="1"/>
      <dgm:spPr/>
      <dgm:t>
        <a:bodyPr/>
        <a:lstStyle/>
        <a:p>
          <a:r>
            <a:rPr lang="ru-RU" sz="2000" dirty="0" smtClean="0">
              <a:hlinkClick xmlns:r="http://schemas.openxmlformats.org/officeDocument/2006/relationships" r:id="rId4"/>
            </a:rPr>
            <a:t>проблемно-исследовательское</a:t>
          </a:r>
          <a:endParaRPr lang="ru-RU" sz="2000" dirty="0"/>
        </a:p>
      </dgm:t>
    </dgm:pt>
    <dgm:pt modelId="{4A048DC3-AC7B-472C-8CE5-C8050F82AC10}" type="parTrans" cxnId="{AB2F5810-A279-4BC6-9377-9A5274DA3AB0}">
      <dgm:prSet/>
      <dgm:spPr/>
      <dgm:t>
        <a:bodyPr/>
        <a:lstStyle/>
        <a:p>
          <a:endParaRPr lang="ru-RU"/>
        </a:p>
      </dgm:t>
    </dgm:pt>
    <dgm:pt modelId="{F9ACD123-2D9E-403C-8E69-8B4735612B2B}" type="sibTrans" cxnId="{AB2F5810-A279-4BC6-9377-9A5274DA3AB0}">
      <dgm:prSet/>
      <dgm:spPr/>
      <dgm:t>
        <a:bodyPr/>
        <a:lstStyle/>
        <a:p>
          <a:endParaRPr lang="ru-RU"/>
        </a:p>
      </dgm:t>
    </dgm:pt>
    <dgm:pt modelId="{45F01FE1-BFCE-4B0E-8C5F-98C300713675}">
      <dgm:prSet phldrT="[Текст]" custT="1"/>
      <dgm:spPr/>
      <dgm:t>
        <a:bodyPr/>
        <a:lstStyle/>
        <a:p>
          <a:r>
            <a:rPr lang="ru-RU" sz="2400" dirty="0" smtClean="0"/>
            <a:t>Персональный сайт</a:t>
          </a:r>
          <a:endParaRPr lang="ru-RU" sz="2400" dirty="0"/>
        </a:p>
      </dgm:t>
    </dgm:pt>
    <dgm:pt modelId="{C2BF8A88-7A6A-4361-B97B-7FA8513CA0CE}" type="parTrans" cxnId="{269A228B-4505-4DCC-8583-7E0BE9682936}">
      <dgm:prSet/>
      <dgm:spPr/>
      <dgm:t>
        <a:bodyPr/>
        <a:lstStyle/>
        <a:p>
          <a:endParaRPr lang="ru-RU"/>
        </a:p>
      </dgm:t>
    </dgm:pt>
    <dgm:pt modelId="{B161D14B-C9A4-4E05-86AC-814F9AC66127}" type="sibTrans" cxnId="{269A228B-4505-4DCC-8583-7E0BE9682936}">
      <dgm:prSet/>
      <dgm:spPr/>
      <dgm:t>
        <a:bodyPr/>
        <a:lstStyle/>
        <a:p>
          <a:endParaRPr lang="ru-RU"/>
        </a:p>
      </dgm:t>
    </dgm:pt>
    <dgm:pt modelId="{0AFB0F53-C044-4053-8788-0976C403CF7B}">
      <dgm:prSet phldrT="[Текст]" custT="1"/>
      <dgm:spPr/>
      <dgm:t>
        <a:bodyPr/>
        <a:lstStyle/>
        <a:p>
          <a:r>
            <a:rPr lang="ru-RU" sz="2000" dirty="0" smtClean="0">
              <a:hlinkClick xmlns:r="http://schemas.openxmlformats.org/officeDocument/2006/relationships" r:id="rId5"/>
            </a:rPr>
            <a:t>визитка</a:t>
          </a:r>
          <a:endParaRPr lang="ru-RU" sz="2000" dirty="0"/>
        </a:p>
      </dgm:t>
    </dgm:pt>
    <dgm:pt modelId="{F6419146-11C4-4A86-85D3-8353F5A404B4}" type="parTrans" cxnId="{3A037BBE-E73D-4067-87D0-039B5203EEDA}">
      <dgm:prSet/>
      <dgm:spPr/>
      <dgm:t>
        <a:bodyPr/>
        <a:lstStyle/>
        <a:p>
          <a:endParaRPr lang="ru-RU"/>
        </a:p>
      </dgm:t>
    </dgm:pt>
    <dgm:pt modelId="{03362FFB-55E8-4E24-AD3A-BD85FBA9E82B}" type="sibTrans" cxnId="{3A037BBE-E73D-4067-87D0-039B5203EEDA}">
      <dgm:prSet/>
      <dgm:spPr/>
      <dgm:t>
        <a:bodyPr/>
        <a:lstStyle/>
        <a:p>
          <a:endParaRPr lang="ru-RU"/>
        </a:p>
      </dgm:t>
    </dgm:pt>
    <dgm:pt modelId="{7A3CF1F8-FAF2-43A7-8242-88093558CB7A}">
      <dgm:prSet phldrT="[Текст]" custT="1"/>
      <dgm:spPr/>
      <dgm:t>
        <a:bodyPr/>
        <a:lstStyle/>
        <a:p>
          <a:r>
            <a:rPr lang="ru-RU" sz="2000" dirty="0" smtClean="0">
              <a:hlinkClick xmlns:r="http://schemas.openxmlformats.org/officeDocument/2006/relationships" r:id="rId6"/>
            </a:rPr>
            <a:t>предметные</a:t>
          </a:r>
          <a:endParaRPr lang="ru-RU" sz="2000" dirty="0"/>
        </a:p>
      </dgm:t>
    </dgm:pt>
    <dgm:pt modelId="{19CD3607-2D9C-47FB-8F71-6FC07BA323C4}" type="parTrans" cxnId="{6EAB90E1-66F5-4639-9DD2-FE993BDF659E}">
      <dgm:prSet/>
      <dgm:spPr/>
      <dgm:t>
        <a:bodyPr/>
        <a:lstStyle/>
        <a:p>
          <a:endParaRPr lang="ru-RU"/>
        </a:p>
      </dgm:t>
    </dgm:pt>
    <dgm:pt modelId="{E0CB8168-ACE1-4FB5-BA12-7F7E92DB40E4}" type="sibTrans" cxnId="{6EAB90E1-66F5-4639-9DD2-FE993BDF659E}">
      <dgm:prSet/>
      <dgm:spPr/>
      <dgm:t>
        <a:bodyPr/>
        <a:lstStyle/>
        <a:p>
          <a:endParaRPr lang="ru-RU"/>
        </a:p>
      </dgm:t>
    </dgm:pt>
    <dgm:pt modelId="{1BB795A8-8C89-45B3-8432-6200E792758F}">
      <dgm:prSet phldrT="[Текст]" custT="1"/>
      <dgm:spPr/>
      <dgm:t>
        <a:bodyPr/>
        <a:lstStyle/>
        <a:p>
          <a:r>
            <a:rPr lang="ru-RU" sz="2000" dirty="0" smtClean="0">
              <a:hlinkClick xmlns:r="http://schemas.openxmlformats.org/officeDocument/2006/relationships" r:id="rId7"/>
            </a:rPr>
            <a:t>Учитель-ученику</a:t>
          </a:r>
          <a:endParaRPr lang="ru-RU" sz="2000" dirty="0"/>
        </a:p>
      </dgm:t>
    </dgm:pt>
    <dgm:pt modelId="{BEB0FB1F-F890-4E0C-A951-587E980A2909}" type="parTrans" cxnId="{99343DBE-5908-4941-B224-40A3F82CBA17}">
      <dgm:prSet/>
      <dgm:spPr/>
      <dgm:t>
        <a:bodyPr/>
        <a:lstStyle/>
        <a:p>
          <a:endParaRPr lang="ru-RU"/>
        </a:p>
      </dgm:t>
    </dgm:pt>
    <dgm:pt modelId="{BF8709EE-540B-4D54-B2D5-35D764020C0F}" type="sibTrans" cxnId="{99343DBE-5908-4941-B224-40A3F82CBA17}">
      <dgm:prSet/>
      <dgm:spPr/>
      <dgm:t>
        <a:bodyPr/>
        <a:lstStyle/>
        <a:p>
          <a:endParaRPr lang="ru-RU"/>
        </a:p>
      </dgm:t>
    </dgm:pt>
    <dgm:pt modelId="{02D86D60-B4E3-4318-8654-7C587E5F06CF}">
      <dgm:prSet phldrT="[Текст]" custT="1"/>
      <dgm:spPr/>
      <dgm:t>
        <a:bodyPr/>
        <a:lstStyle/>
        <a:p>
          <a:r>
            <a:rPr lang="ru-RU" sz="2000" dirty="0" smtClean="0">
              <a:hlinkClick xmlns:r="http://schemas.openxmlformats.org/officeDocument/2006/relationships" r:id="rId8"/>
            </a:rPr>
            <a:t>Сайт</a:t>
          </a:r>
          <a:r>
            <a:rPr lang="ru-RU" sz="2000" dirty="0" smtClean="0"/>
            <a:t> </a:t>
          </a:r>
          <a:r>
            <a:rPr lang="ru-RU" sz="2000" dirty="0" smtClean="0">
              <a:hlinkClick xmlns:r="http://schemas.openxmlformats.org/officeDocument/2006/relationships" r:id="rId8"/>
            </a:rPr>
            <a:t>класса</a:t>
          </a:r>
          <a:endParaRPr lang="ru-RU" sz="2000" dirty="0"/>
        </a:p>
      </dgm:t>
    </dgm:pt>
    <dgm:pt modelId="{AA0F22AA-F767-4838-B0E2-DF1CD4052400}" type="parTrans" cxnId="{8079A752-2E13-4750-8BA6-5D7213FDA6B8}">
      <dgm:prSet/>
      <dgm:spPr/>
      <dgm:t>
        <a:bodyPr/>
        <a:lstStyle/>
        <a:p>
          <a:endParaRPr lang="ru-RU"/>
        </a:p>
      </dgm:t>
    </dgm:pt>
    <dgm:pt modelId="{F5D6D658-0738-402D-A185-DDE06BCA1ADE}" type="sibTrans" cxnId="{8079A752-2E13-4750-8BA6-5D7213FDA6B8}">
      <dgm:prSet/>
      <dgm:spPr/>
      <dgm:t>
        <a:bodyPr/>
        <a:lstStyle/>
        <a:p>
          <a:endParaRPr lang="ru-RU"/>
        </a:p>
      </dgm:t>
    </dgm:pt>
    <dgm:pt modelId="{91EEF20A-63BD-4CA9-9841-8B4288A889B1}" type="pres">
      <dgm:prSet presAssocID="{74CF4E33-436D-481B-B88A-7363F218E147}" presName="compositeShape" presStyleCnt="0">
        <dgm:presLayoutVars>
          <dgm:chMax val="2"/>
          <dgm:dir/>
          <dgm:resizeHandles val="exact"/>
        </dgm:presLayoutVars>
      </dgm:prSet>
      <dgm:spPr/>
      <dgm:t>
        <a:bodyPr/>
        <a:lstStyle/>
        <a:p>
          <a:endParaRPr lang="ru-RU"/>
        </a:p>
      </dgm:t>
    </dgm:pt>
    <dgm:pt modelId="{D2D71EE9-0F6E-409B-A204-A81D68E1540D}" type="pres">
      <dgm:prSet presAssocID="{74CF4E33-436D-481B-B88A-7363F218E147}" presName="ribbon" presStyleLbl="node1" presStyleIdx="0" presStyleCnt="1" custScaleY="114504" custLinFactNeighborX="-5523" custLinFactNeighborY="-337"/>
      <dgm:spPr/>
    </dgm:pt>
    <dgm:pt modelId="{174A7CFC-3570-4F9A-B13D-EEE7C1EC1D25}" type="pres">
      <dgm:prSet presAssocID="{74CF4E33-436D-481B-B88A-7363F218E147}" presName="leftArrowText" presStyleLbl="node1" presStyleIdx="0" presStyleCnt="1" custScaleX="108390" custLinFactNeighborX="2464">
        <dgm:presLayoutVars>
          <dgm:chMax val="0"/>
          <dgm:bulletEnabled val="1"/>
        </dgm:presLayoutVars>
      </dgm:prSet>
      <dgm:spPr/>
      <dgm:t>
        <a:bodyPr/>
        <a:lstStyle/>
        <a:p>
          <a:endParaRPr lang="ru-RU"/>
        </a:p>
      </dgm:t>
    </dgm:pt>
    <dgm:pt modelId="{08F42BDE-C974-44DA-B996-FFE7C3B0A092}" type="pres">
      <dgm:prSet presAssocID="{74CF4E33-436D-481B-B88A-7363F218E147}" presName="rightArrowText" presStyleLbl="node1" presStyleIdx="0" presStyleCnt="1">
        <dgm:presLayoutVars>
          <dgm:chMax val="0"/>
          <dgm:bulletEnabled val="1"/>
        </dgm:presLayoutVars>
      </dgm:prSet>
      <dgm:spPr/>
      <dgm:t>
        <a:bodyPr/>
        <a:lstStyle/>
        <a:p>
          <a:endParaRPr lang="ru-RU"/>
        </a:p>
      </dgm:t>
    </dgm:pt>
  </dgm:ptLst>
  <dgm:cxnLst>
    <dgm:cxn modelId="{734E7111-C06A-4E57-AFCB-9D246318671B}" type="presOf" srcId="{0C55C8EF-065B-4EAC-8FD0-A58ACA91BC19}" destId="{174A7CFC-3570-4F9A-B13D-EEE7C1EC1D25}" srcOrd="0" destOrd="3" presId="urn:microsoft.com/office/officeart/2005/8/layout/arrow6"/>
    <dgm:cxn modelId="{E1029D57-CA56-432B-AF52-AA85EF16FE01}" type="presOf" srcId="{45F01FE1-BFCE-4B0E-8C5F-98C300713675}" destId="{08F42BDE-C974-44DA-B996-FFE7C3B0A092}" srcOrd="0" destOrd="0" presId="urn:microsoft.com/office/officeart/2005/8/layout/arrow6"/>
    <dgm:cxn modelId="{A0CB3BA3-759A-4820-A909-48F6DD0322AF}" srcId="{74CF4E33-436D-481B-B88A-7363F218E147}" destId="{870F5DD5-5E38-4E03-831B-5CA285592B42}" srcOrd="0" destOrd="0" parTransId="{178DB185-DBDB-4067-915C-7F6924A96350}" sibTransId="{3F4B0C52-5BEA-47ED-B4D5-169E886F7ED4}"/>
    <dgm:cxn modelId="{3A037BBE-E73D-4067-87D0-039B5203EEDA}" srcId="{45F01FE1-BFCE-4B0E-8C5F-98C300713675}" destId="{0AFB0F53-C044-4053-8788-0976C403CF7B}" srcOrd="0" destOrd="0" parTransId="{F6419146-11C4-4A86-85D3-8353F5A404B4}" sibTransId="{03362FFB-55E8-4E24-AD3A-BD85FBA9E82B}"/>
    <dgm:cxn modelId="{B7FBEAFA-FD3A-49A6-A755-CB5F2B8B47DF}" type="presOf" srcId="{519D0D99-17EA-43EC-82AB-8C5A9A14BE52}" destId="{174A7CFC-3570-4F9A-B13D-EEE7C1EC1D25}" srcOrd="0" destOrd="1" presId="urn:microsoft.com/office/officeart/2005/8/layout/arrow6"/>
    <dgm:cxn modelId="{A2926C4F-81DB-4316-A5A9-EC48F491EBE7}" type="presOf" srcId="{E346E48A-A737-4B30-BE39-894C59714C05}" destId="{174A7CFC-3570-4F9A-B13D-EEE7C1EC1D25}" srcOrd="0" destOrd="4" presId="urn:microsoft.com/office/officeart/2005/8/layout/arrow6"/>
    <dgm:cxn modelId="{39CBA4C9-DE0C-431E-AF0F-27EED65F99EB}" type="presOf" srcId="{7A3CF1F8-FAF2-43A7-8242-88093558CB7A}" destId="{08F42BDE-C974-44DA-B996-FFE7C3B0A092}" srcOrd="0" destOrd="2" presId="urn:microsoft.com/office/officeart/2005/8/layout/arrow6"/>
    <dgm:cxn modelId="{6549F01C-C9B3-4E73-AE4D-66079ECB1290}" type="presOf" srcId="{74CF4E33-436D-481B-B88A-7363F218E147}" destId="{91EEF20A-63BD-4CA9-9841-8B4288A889B1}" srcOrd="0" destOrd="0" presId="urn:microsoft.com/office/officeart/2005/8/layout/arrow6"/>
    <dgm:cxn modelId="{628E0650-2E85-424E-BA1D-283A761E6734}" type="presOf" srcId="{870F5DD5-5E38-4E03-831B-5CA285592B42}" destId="{174A7CFC-3570-4F9A-B13D-EEE7C1EC1D25}" srcOrd="0" destOrd="0" presId="urn:microsoft.com/office/officeart/2005/8/layout/arrow6"/>
    <dgm:cxn modelId="{8079A752-2E13-4750-8BA6-5D7213FDA6B8}" srcId="{45F01FE1-BFCE-4B0E-8C5F-98C300713675}" destId="{02D86D60-B4E3-4318-8654-7C587E5F06CF}" srcOrd="3" destOrd="0" parTransId="{AA0F22AA-F767-4838-B0E2-DF1CD4052400}" sibTransId="{F5D6D658-0738-402D-A185-DDE06BCA1ADE}"/>
    <dgm:cxn modelId="{CD08B00B-9CE2-4FF5-8364-95C9DBAFA84F}" srcId="{870F5DD5-5E38-4E03-831B-5CA285592B42}" destId="{519D0D99-17EA-43EC-82AB-8C5A9A14BE52}" srcOrd="0" destOrd="0" parTransId="{9E55AE38-86FA-4083-857A-42FC75B7FECC}" sibTransId="{07FBFE75-3313-457E-8B09-DE069D13A8CE}"/>
    <dgm:cxn modelId="{B890D391-9137-495A-AB86-40BE73FD51BB}" srcId="{870F5DD5-5E38-4E03-831B-5CA285592B42}" destId="{0C55C8EF-065B-4EAC-8FD0-A58ACA91BC19}" srcOrd="2" destOrd="0" parTransId="{C20EDB32-26BA-4FD5-8443-248787644E7E}" sibTransId="{A7DF3136-4118-4277-BCB7-84EA631C0FEB}"/>
    <dgm:cxn modelId="{6823D44A-907C-40B4-91FD-E3D414A0F11C}" type="presOf" srcId="{1BB795A8-8C89-45B3-8432-6200E792758F}" destId="{08F42BDE-C974-44DA-B996-FFE7C3B0A092}" srcOrd="0" destOrd="3" presId="urn:microsoft.com/office/officeart/2005/8/layout/arrow6"/>
    <dgm:cxn modelId="{E6599AC0-6A85-4019-8849-9A1D346C25C5}" type="presOf" srcId="{02D86D60-B4E3-4318-8654-7C587E5F06CF}" destId="{08F42BDE-C974-44DA-B996-FFE7C3B0A092}" srcOrd="0" destOrd="4" presId="urn:microsoft.com/office/officeart/2005/8/layout/arrow6"/>
    <dgm:cxn modelId="{AB2F5810-A279-4BC6-9377-9A5274DA3AB0}" srcId="{870F5DD5-5E38-4E03-831B-5CA285592B42}" destId="{E346E48A-A737-4B30-BE39-894C59714C05}" srcOrd="3" destOrd="0" parTransId="{4A048DC3-AC7B-472C-8CE5-C8050F82AC10}" sibTransId="{F9ACD123-2D9E-403C-8E69-8B4735612B2B}"/>
    <dgm:cxn modelId="{DD84D7CA-23AF-4EC7-BB91-2C873ACF597F}" type="presOf" srcId="{085C0927-584C-4A78-B63E-4B2F06CC0FD7}" destId="{174A7CFC-3570-4F9A-B13D-EEE7C1EC1D25}" srcOrd="0" destOrd="2" presId="urn:microsoft.com/office/officeart/2005/8/layout/arrow6"/>
    <dgm:cxn modelId="{269A228B-4505-4DCC-8583-7E0BE9682936}" srcId="{74CF4E33-436D-481B-B88A-7363F218E147}" destId="{45F01FE1-BFCE-4B0E-8C5F-98C300713675}" srcOrd="1" destOrd="0" parTransId="{C2BF8A88-7A6A-4361-B97B-7FA8513CA0CE}" sibTransId="{B161D14B-C9A4-4E05-86AC-814F9AC66127}"/>
    <dgm:cxn modelId="{988ADBEF-46AD-471F-9DD6-C280B3E3ACB6}" type="presOf" srcId="{0AFB0F53-C044-4053-8788-0976C403CF7B}" destId="{08F42BDE-C974-44DA-B996-FFE7C3B0A092}" srcOrd="0" destOrd="1" presId="urn:microsoft.com/office/officeart/2005/8/layout/arrow6"/>
    <dgm:cxn modelId="{99343DBE-5908-4941-B224-40A3F82CBA17}" srcId="{45F01FE1-BFCE-4B0E-8C5F-98C300713675}" destId="{1BB795A8-8C89-45B3-8432-6200E792758F}" srcOrd="2" destOrd="0" parTransId="{BEB0FB1F-F890-4E0C-A951-587E980A2909}" sibTransId="{BF8709EE-540B-4D54-B2D5-35D764020C0F}"/>
    <dgm:cxn modelId="{6EAB90E1-66F5-4639-9DD2-FE993BDF659E}" srcId="{45F01FE1-BFCE-4B0E-8C5F-98C300713675}" destId="{7A3CF1F8-FAF2-43A7-8242-88093558CB7A}" srcOrd="1" destOrd="0" parTransId="{19CD3607-2D9C-47FB-8F71-6FC07BA323C4}" sibTransId="{E0CB8168-ACE1-4FB5-BA12-7F7E92DB40E4}"/>
    <dgm:cxn modelId="{BCE5821E-1B93-4811-9F0E-FBE32ECDD159}" srcId="{870F5DD5-5E38-4E03-831B-5CA285592B42}" destId="{085C0927-584C-4A78-B63E-4B2F06CC0FD7}" srcOrd="1" destOrd="0" parTransId="{230F33A1-F55F-435A-A2C8-33F948B7E5C4}" sibTransId="{FA001307-C19A-4DBB-ABC4-4773E4859694}"/>
    <dgm:cxn modelId="{2AE47C6E-EFF5-4DE1-83F0-E3CEF2174F27}" type="presParOf" srcId="{91EEF20A-63BD-4CA9-9841-8B4288A889B1}" destId="{D2D71EE9-0F6E-409B-A204-A81D68E1540D}" srcOrd="0" destOrd="0" presId="urn:microsoft.com/office/officeart/2005/8/layout/arrow6"/>
    <dgm:cxn modelId="{6754F0AB-DC85-4AE1-9B80-5B0A2C138ED1}" type="presParOf" srcId="{91EEF20A-63BD-4CA9-9841-8B4288A889B1}" destId="{174A7CFC-3570-4F9A-B13D-EEE7C1EC1D25}" srcOrd="1" destOrd="0" presId="urn:microsoft.com/office/officeart/2005/8/layout/arrow6"/>
    <dgm:cxn modelId="{4586732E-C3FB-486D-B2D7-BC813D3691F3}" type="presParOf" srcId="{91EEF20A-63BD-4CA9-9841-8B4288A889B1}" destId="{08F42BDE-C974-44DA-B996-FFE7C3B0A09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b="0" i="0" dirty="0" err="1">
              <a:latin typeface="Euphemia"/>
            </a:rPr>
            <a:t>Шаг</a:t>
          </a:r>
          <a:r>
            <a:rPr lang="en-US" b="0" i="0" dirty="0">
              <a:latin typeface="Euphemia"/>
            </a:rPr>
            <a:t> 1. </a:t>
          </a:r>
          <a:r>
            <a:rPr lang="ru-RU" b="0" i="0" dirty="0" smtClean="0">
              <a:latin typeface="Euphemia"/>
            </a:rPr>
            <a:t>Цель</a:t>
          </a:r>
          <a:endParaRPr lang="en-US" b="0" i="0" dirty="0">
            <a:latin typeface="Euphemia"/>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ru-RU" b="0" i="0" dirty="0" smtClean="0">
              <a:latin typeface="Euphemia"/>
            </a:rPr>
            <a:t>Что хочу получить от ресурса</a:t>
          </a:r>
          <a:endParaRPr lang="en-US" b="0" i="0" dirty="0">
            <a:latin typeface="Euphemia"/>
          </a:endParaRP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r>
            <a:rPr lang="ru-RU" b="0" i="0" dirty="0" smtClean="0">
              <a:latin typeface="Euphemia"/>
            </a:rPr>
            <a:t>Какова аудитория</a:t>
          </a:r>
          <a:endParaRPr lang="en-US" b="0" i="0" dirty="0">
            <a:latin typeface="Euphemia"/>
          </a:endParaRPr>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ru-RU" b="0" i="0" dirty="0" smtClean="0">
              <a:latin typeface="Euphemia"/>
            </a:rPr>
            <a:t>Моя </a:t>
          </a:r>
          <a:r>
            <a:rPr lang="ru-RU" b="0" i="0" smtClean="0">
              <a:latin typeface="Euphemia"/>
            </a:rPr>
            <a:t>«изюминка»</a:t>
          </a:r>
          <a:endParaRPr lang="en-US" b="0" i="0" dirty="0">
            <a:latin typeface="Euphemia"/>
          </a:endParaRPr>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D5197DDB-D5D2-499F-B255-CF7BB5AE2B43}">
      <dgm:prSet phldrT="[Text]"/>
      <dgm:spPr/>
      <dgm:t>
        <a:bodyPr/>
        <a:lstStyle/>
        <a:p>
          <a:r>
            <a:rPr lang="ru-RU" b="0" i="0" dirty="0" smtClean="0">
              <a:latin typeface="Euphemia"/>
            </a:rPr>
            <a:t>Портфолио или сайт</a:t>
          </a:r>
          <a:endParaRPr lang="en-US" b="0" i="0" dirty="0">
            <a:latin typeface="Euphemia"/>
          </a:endParaRPr>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r>
            <a:rPr lang="ru-RU" b="0" i="0" dirty="0" smtClean="0">
              <a:latin typeface="Euphemia"/>
            </a:rPr>
            <a:t>Выбор хостинга</a:t>
          </a:r>
          <a:endParaRPr lang="en-US" b="0" i="0" dirty="0">
            <a:latin typeface="Euphemia"/>
          </a:endParaRP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dgm:t>
        <a:bodyPr/>
        <a:lstStyle/>
        <a:p>
          <a:r>
            <a:rPr lang="ru-RU" b="0" i="0" dirty="0" smtClean="0">
              <a:latin typeface="Euphemia"/>
            </a:rPr>
            <a:t>Сбор материалов</a:t>
          </a:r>
          <a:endParaRPr lang="en-US" b="0" i="0" dirty="0">
            <a:latin typeface="Euphemia"/>
          </a:endParaRP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dgm:t>
        <a:bodyPr/>
        <a:lstStyle/>
        <a:p>
          <a:r>
            <a:rPr lang="en-US" b="0" i="0" dirty="0" err="1">
              <a:latin typeface="Euphemia"/>
            </a:rPr>
            <a:t>Шаг</a:t>
          </a:r>
          <a:r>
            <a:rPr lang="en-US" b="0" i="0" dirty="0">
              <a:latin typeface="Euphemia"/>
            </a:rPr>
            <a:t> 3. </a:t>
          </a:r>
          <a:r>
            <a:rPr lang="ru-RU" b="0" i="0" dirty="0" smtClean="0">
              <a:latin typeface="Euphemia"/>
            </a:rPr>
            <a:t>Разработка структуры</a:t>
          </a:r>
          <a:endParaRPr lang="en-US" b="0" i="0" dirty="0">
            <a:latin typeface="Euphemia"/>
          </a:endParaRP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ru-RU" b="0" i="0" dirty="0" smtClean="0">
              <a:latin typeface="Euphemia"/>
            </a:rPr>
            <a:t>Выбор дизайна и структуры</a:t>
          </a:r>
          <a:endParaRPr lang="en-US" b="0" i="0" dirty="0">
            <a:latin typeface="Euphemia"/>
          </a:endParaRPr>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ru-RU" b="0" i="0" dirty="0" smtClean="0">
              <a:latin typeface="Euphemia"/>
            </a:rPr>
            <a:t>Заполнение разделов</a:t>
          </a:r>
          <a:endParaRPr lang="en-US" b="0" i="0" dirty="0">
            <a:latin typeface="Euphemia"/>
          </a:endParaRPr>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dgm:spPr/>
      <dgm:t>
        <a:bodyPr/>
        <a:lstStyle/>
        <a:p>
          <a:r>
            <a:rPr lang="en-US" b="0" i="0" dirty="0" err="1">
              <a:latin typeface="Euphemia"/>
            </a:rPr>
            <a:t>Шаг</a:t>
          </a:r>
          <a:r>
            <a:rPr lang="en-US" b="0" i="0" dirty="0">
              <a:latin typeface="Euphemia"/>
            </a:rPr>
            <a:t> 4. </a:t>
          </a:r>
          <a:r>
            <a:rPr lang="ru-RU" b="0" i="0" dirty="0" smtClean="0">
              <a:latin typeface="Euphemia"/>
            </a:rPr>
            <a:t>Оформление</a:t>
          </a:r>
          <a:endParaRPr lang="en-US" b="0" i="0" dirty="0">
            <a:latin typeface="Euphemia"/>
          </a:endParaRP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ru-RU" b="0" i="0" dirty="0" smtClean="0">
              <a:latin typeface="Euphemia"/>
            </a:rPr>
            <a:t>Шрифты, цвет, отступы, интервалы и т.д.</a:t>
          </a:r>
          <a:endParaRPr lang="en-US" b="0" i="0" dirty="0">
            <a:latin typeface="Euphemia"/>
          </a:endParaRPr>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ru-RU" b="0" i="0" dirty="0" smtClean="0">
              <a:latin typeface="Euphemia"/>
            </a:rPr>
            <a:t>Элементы оформления: картинки, анимации, видео, фото</a:t>
          </a:r>
          <a:endParaRPr lang="en-US" b="0" i="0" dirty="0">
            <a:latin typeface="Euphemia"/>
          </a:endParaRPr>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F2881FB1-6580-4F21-A283-BFAA6F91D5D2}">
      <dgm:prSet phldrT="[Text]"/>
      <dgm:spPr/>
      <dgm:t>
        <a:bodyPr/>
        <a:lstStyle/>
        <a:p>
          <a:r>
            <a:rPr lang="en-US" b="0" i="0" dirty="0" err="1">
              <a:latin typeface="Euphemia"/>
            </a:rPr>
            <a:t>Шаг</a:t>
          </a:r>
          <a:r>
            <a:rPr lang="en-US" b="0" i="0" dirty="0">
              <a:latin typeface="Euphemia"/>
            </a:rPr>
            <a:t> 2. </a:t>
          </a:r>
          <a:r>
            <a:rPr lang="ru-RU" b="0" i="0" dirty="0" smtClean="0">
              <a:latin typeface="Euphemia"/>
            </a:rPr>
            <a:t>Вид ресурса</a:t>
          </a:r>
          <a:endParaRPr lang="en-US" b="0" i="0" dirty="0">
            <a:latin typeface="Euphemia"/>
          </a:endParaRPr>
        </a:p>
      </dgm:t>
    </dgm:pt>
    <dgm:pt modelId="{A5ABDC17-7AB5-4F0E-992A-F9343F5D74EB}" type="sibTrans" cxnId="{4A31D641-1B5D-46D3-B685-0C4DC6EFE71B}">
      <dgm:prSet/>
      <dgm:spPr/>
      <dgm:t>
        <a:bodyPr/>
        <a:lstStyle/>
        <a:p>
          <a:endParaRPr lang="en-US"/>
        </a:p>
      </dgm:t>
    </dgm:pt>
    <dgm:pt modelId="{2D960FDD-BADA-480D-9043-497C56588AD3}" type="parTrans" cxnId="{4A31D641-1B5D-46D3-B685-0C4DC6EFE71B}">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0"/>
      <dgm:spPr/>
      <dgm:t>
        <a:bodyPr/>
        <a:lstStyle/>
        <a:p>
          <a:endParaRPr lang="en-US"/>
        </a:p>
      </dgm:t>
    </dgm:pt>
    <dgm:pt modelId="{187D4E8C-5C91-4D00-870C-2C45D4EA263C}" type="pres">
      <dgm:prSet presAssocID="{B4F1B46E-22B2-4721-950C-8704487586DC}" presName="firstChildTx" presStyleLbl="bgAccFollowNode1" presStyleIdx="0" presStyleCnt="10">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0"/>
      <dgm:spPr/>
      <dgm:t>
        <a:bodyPr/>
        <a:lstStyle/>
        <a:p>
          <a:endParaRPr lang="en-US"/>
        </a:p>
      </dgm:t>
    </dgm:pt>
    <dgm:pt modelId="{4AE7D907-B6F4-4647-AB3F-ABE94C438AE8}" type="pres">
      <dgm:prSet presAssocID="{F9D46839-CD06-4669-AAE4-4D1E9AFEDA78}" presName="childTx" presStyleLbl="bgAccFollowNode1" presStyleIdx="1" presStyleCnt="10">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0"/>
      <dgm:spPr/>
      <dgm:t>
        <a:bodyPr/>
        <a:lstStyle/>
        <a:p>
          <a:endParaRPr lang="en-US"/>
        </a:p>
      </dgm:t>
    </dgm:pt>
    <dgm:pt modelId="{D685DD23-B321-4B5E-842F-394CB33239FA}" type="pres">
      <dgm:prSet presAssocID="{7CB6360B-4022-4E96-922B-A12DE0E2A39F}" presName="childTx" presStyleLbl="bgAccFollowNode1" presStyleIdx="2" presStyleCnt="10">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10"/>
      <dgm:spPr/>
      <dgm:t>
        <a:bodyPr/>
        <a:lstStyle/>
        <a:p>
          <a:endParaRPr lang="en-US"/>
        </a:p>
      </dgm:t>
    </dgm:pt>
    <dgm:pt modelId="{10C9E3CF-3A8F-4100-8ACD-91E2373197A2}" type="pres">
      <dgm:prSet presAssocID="{F2881FB1-6580-4F21-A283-BFAA6F91D5D2}" presName="firstChildTx" presStyleLbl="bgAccFollowNode1" presStyleIdx="3" presStyleCnt="10">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4" presStyleCnt="10"/>
      <dgm:spPr/>
      <dgm:t>
        <a:bodyPr/>
        <a:lstStyle/>
        <a:p>
          <a:endParaRPr lang="en-US"/>
        </a:p>
      </dgm:t>
    </dgm:pt>
    <dgm:pt modelId="{B12AEB83-0A64-4B36-BF01-B2F834861BAA}" type="pres">
      <dgm:prSet presAssocID="{29E78340-8EBE-415C-B973-78A91A054B9C}" presName="childTx" presStyleLbl="bgAccFollowNode1" presStyleIdx="4" presStyleCnt="10">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5" presStyleCnt="10"/>
      <dgm:spPr/>
      <dgm:t>
        <a:bodyPr/>
        <a:lstStyle/>
        <a:p>
          <a:endParaRPr lang="en-US"/>
        </a:p>
      </dgm:t>
    </dgm:pt>
    <dgm:pt modelId="{E1767793-EDD5-4203-A612-8120A71CA906}" type="pres">
      <dgm:prSet presAssocID="{8321AB85-EA8C-4958-B404-B4C118CB3C18}" presName="childTx" presStyleLbl="bgAccFollowNode1" presStyleIdx="5" presStyleCnt="10">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6" presStyleCnt="10" custScaleY="154515"/>
      <dgm:spPr/>
      <dgm:t>
        <a:bodyPr/>
        <a:lstStyle/>
        <a:p>
          <a:endParaRPr lang="en-US"/>
        </a:p>
      </dgm:t>
    </dgm:pt>
    <dgm:pt modelId="{F8977219-728E-448F-AE8B-46B14F4F17DE}" type="pres">
      <dgm:prSet presAssocID="{6352CA33-6755-44BE-808F-400DA4CF80A7}" presName="firstChildTx" presStyleLbl="bgAccFollowNode1" presStyleIdx="6" presStyleCnt="10">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7" presStyleCnt="10" custScaleY="145680"/>
      <dgm:spPr/>
      <dgm:t>
        <a:bodyPr/>
        <a:lstStyle/>
        <a:p>
          <a:endParaRPr lang="en-US"/>
        </a:p>
      </dgm:t>
    </dgm:pt>
    <dgm:pt modelId="{96624143-7928-48E9-817F-BC4A07250C32}" type="pres">
      <dgm:prSet presAssocID="{3D5CDB25-F8FA-444B-8D4A-1D29D0CBA282}" presName="childTx" presStyleLbl="bgAccFollowNode1" presStyleIdx="7" presStyleCnt="10">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8" presStyleCnt="10" custScaleY="142917"/>
      <dgm:spPr/>
      <dgm:t>
        <a:bodyPr/>
        <a:lstStyle/>
        <a:p>
          <a:endParaRPr lang="en-US"/>
        </a:p>
      </dgm:t>
    </dgm:pt>
    <dgm:pt modelId="{5B88A17E-EFF5-4A04-9CC9-D2131DA9ECCC}" type="pres">
      <dgm:prSet presAssocID="{7FCE83D9-631B-4420-BBFC-CA0AFA59F747}" presName="firstChildTx" presStyleLbl="bgAccFollowNode1" presStyleIdx="8" presStyleCnt="10">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9" presStyleCnt="10" custScaleY="159559"/>
      <dgm:spPr/>
      <dgm:t>
        <a:bodyPr/>
        <a:lstStyle/>
        <a:p>
          <a:endParaRPr lang="en-US"/>
        </a:p>
      </dgm:t>
    </dgm:pt>
    <dgm:pt modelId="{2B18CCD9-D6B1-4225-8D26-4BA691BB1837}" type="pres">
      <dgm:prSet presAssocID="{50451020-5E1A-4778-9E8D-169182A36191}" presName="childTx" presStyleLbl="bgAccFollowNode1" presStyleIdx="9" presStyleCnt="10">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t>
        <a:bodyPr/>
        <a:lstStyle/>
        <a:p>
          <a:endParaRPr lang="en-US"/>
        </a:p>
      </dgm:t>
    </dgm:pt>
  </dgm:ptLst>
  <dgm:cxnLst>
    <dgm:cxn modelId="{91E5380B-556D-40F8-ABFD-10D81CAF19AA}" type="presOf" srcId="{7CB6360B-4022-4E96-922B-A12DE0E2A39F}" destId="{D685DD23-B321-4B5E-842F-394CB33239FA}" srcOrd="1"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129AEA77-5D2A-49D4-956D-99009974B6C5}" srcId="{F2881FB1-6580-4F21-A283-BFAA6F91D5D2}" destId="{8321AB85-EA8C-4958-B404-B4C118CB3C18}" srcOrd="2" destOrd="0" parTransId="{24ABE8B3-7220-436D-9636-F7B4C0B99576}" sibTransId="{AA5F76CE-8FD4-4692-8BB1-EF84CF9D365E}"/>
    <dgm:cxn modelId="{70CAB4FC-3D17-49C2-8A7B-F387031FCDCA}" srcId="{7FCE83D9-631B-4420-BBFC-CA0AFA59F747}" destId="{DB9FB862-4759-4D6A-84F3-01524B92723B}" srcOrd="0" destOrd="0" parTransId="{CD1EE44C-3116-420B-89E3-1D797CB25D34}" sibTransId="{4BD4D4A5-043E-4ED5-A5CA-8D46DADC3150}"/>
    <dgm:cxn modelId="{2DF4FDC6-9998-45E2-B49B-7BDDAE43878E}" type="presOf" srcId="{B4F1B46E-22B2-4721-950C-8704487586DC}" destId="{FC7ED273-8CFD-43C2-9C05-44FADF3E0637}" srcOrd="0" destOrd="0" presId="urn:microsoft.com/office/officeart/2005/8/layout/hList9"/>
    <dgm:cxn modelId="{B736D792-8630-4423-BF25-ED6293A18ADD}" type="presOf" srcId="{9614A323-64B1-4077-A841-022051EC749A}" destId="{F8977219-728E-448F-AE8B-46B14F4F17DE}" srcOrd="1" destOrd="0" presId="urn:microsoft.com/office/officeart/2005/8/layout/hList9"/>
    <dgm:cxn modelId="{0E640A01-5254-426D-9300-3ED2F4E3FC75}" type="presOf" srcId="{29E78340-8EBE-415C-B973-78A91A054B9C}" destId="{614EBA0E-D12B-447E-B378-B0FA2DEBEA2F}"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0F86DBDB-3C4F-4C84-981B-7F4CA2A8EAF3}" srcId="{7FCE83D9-631B-4420-BBFC-CA0AFA59F747}" destId="{50451020-5E1A-4778-9E8D-169182A36191}" srcOrd="1" destOrd="0" parTransId="{7DFC3849-4A12-49FB-B614-8AFD597CCB9E}" sibTransId="{EEDE2474-4F18-4F59-8E58-6382D253E514}"/>
    <dgm:cxn modelId="{3204ED53-15A0-4643-A582-021A785F1BA2}" srcId="{F2881FB1-6580-4F21-A283-BFAA6F91D5D2}" destId="{D5197DDB-D5D2-499F-B255-CF7BB5AE2B43}" srcOrd="0" destOrd="0" parTransId="{B14A4DC9-F40A-4867-ADB8-4BA8A1F83766}" sibTransId="{29F2454A-2FA8-4B3A-AC63-4A0B9FD04A75}"/>
    <dgm:cxn modelId="{92B5CCEF-1CDF-4025-ACF6-0780E13B9A00}" type="presOf" srcId="{7CB6360B-4022-4E96-922B-A12DE0E2A39F}" destId="{1877502C-A892-4DC0-ADA6-FA065097BB90}"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2C8317B2-2EBB-4589-86EA-C77B3B6E81AA}" srcId="{00C18FBF-3FF5-4C16-97CF-AF03740D7AB6}" destId="{B4F1B46E-22B2-4721-950C-8704487586DC}" srcOrd="0" destOrd="0" parTransId="{E8A66543-CC4D-4785-A93E-5B125E09F826}" sibTransId="{A7E2530A-34E2-4E9F-BC78-8920BA140C41}"/>
    <dgm:cxn modelId="{4CCFFDF9-D8E9-43FF-9A5C-0D554AC5AAB1}" type="presOf" srcId="{50451020-5E1A-4778-9E8D-169182A36191}" destId="{2B18CCD9-D6B1-4225-8D26-4BA691BB1837}" srcOrd="1" destOrd="0" presId="urn:microsoft.com/office/officeart/2005/8/layout/hList9"/>
    <dgm:cxn modelId="{2E3C97E6-67D4-4948-B47A-1115C2B2979F}" srcId="{6352CA33-6755-44BE-808F-400DA4CF80A7}" destId="{3D5CDB25-F8FA-444B-8D4A-1D29D0CBA282}" srcOrd="1" destOrd="0" parTransId="{4C229933-AC16-44B7-98EC-4C0F07FABCB0}" sibTransId="{189DA4C5-2A22-4C71-A806-7B4AB57767CC}"/>
    <dgm:cxn modelId="{A587C2CB-6562-4021-B4BF-D479DBE9444F}" type="presOf" srcId="{D5197DDB-D5D2-499F-B255-CF7BB5AE2B43}" destId="{F660F4B9-35DB-4256-A868-A35C6DCCF6B2}"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3EF668B1-7B6A-40A1-9E64-0829B2EF0539}" type="presOf" srcId="{F9D46839-CD06-4669-AAE4-4D1E9AFEDA78}" destId="{4AE7D907-B6F4-4647-AB3F-ABE94C438AE8}" srcOrd="1"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311348D8-FDE3-4C22-99F5-3B98C5F51F0D}" srcId="{F2881FB1-6580-4F21-A283-BFAA6F91D5D2}" destId="{29E78340-8EBE-415C-B973-78A91A054B9C}" srcOrd="1" destOrd="0" parTransId="{FF4E5F97-6974-4E39-A85D-DCB2E100798E}" sibTransId="{B4B9A51E-FA34-465E-B5B4-81CD76EB3FC2}"/>
    <dgm:cxn modelId="{6C9D5899-99E2-4916-98F9-1660647928E3}" type="presOf" srcId="{DB9FB862-4759-4D6A-84F3-01524B92723B}" destId="{5B88A17E-EFF5-4A04-9CC9-D2131DA9ECCC}" srcOrd="1"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82BAE5DD-3A79-4870-9019-1254385E0650}" srcId="{00C18FBF-3FF5-4C16-97CF-AF03740D7AB6}" destId="{6352CA33-6755-44BE-808F-400DA4CF80A7}" srcOrd="2" destOrd="0" parTransId="{AEB59203-63BA-4A96-BADC-40BAEBD9AA40}" sibTransId="{AAB4CF73-4B9B-4AA0-9074-16C2D2AE00A1}"/>
    <dgm:cxn modelId="{114529EA-CDEE-4574-B59D-8F35E4FE7A75}" type="presOf" srcId="{50451020-5E1A-4778-9E8D-169182A36191}" destId="{3086D0BF-AAD1-4310-88ED-4D81A687BD50}"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59E871E8-E7D2-4CCC-B749-A714977AF5E6}" type="presOf" srcId="{D5197DDB-D5D2-499F-B255-CF7BB5AE2B43}" destId="{10C9E3CF-3A8F-4100-8ACD-91E2373197A2}" srcOrd="1"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71EE9-0F6E-409B-A204-A81D68E1540D}">
      <dsp:nvSpPr>
        <dsp:cNvPr id="0" name=""/>
        <dsp:cNvSpPr/>
      </dsp:nvSpPr>
      <dsp:spPr>
        <a:xfrm>
          <a:off x="0" y="-3"/>
          <a:ext cx="9982200" cy="4572007"/>
        </a:xfrm>
        <a:prstGeom prst="leftRightRibb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74A7CFC-3570-4F9A-B13D-EEE7C1EC1D25}">
      <dsp:nvSpPr>
        <dsp:cNvPr id="0" name=""/>
        <dsp:cNvSpPr/>
      </dsp:nvSpPr>
      <dsp:spPr>
        <a:xfrm>
          <a:off x="1140842" y="988313"/>
          <a:ext cx="3570503" cy="1956511"/>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l" defTabSz="1066800">
            <a:lnSpc>
              <a:spcPct val="90000"/>
            </a:lnSpc>
            <a:spcBef>
              <a:spcPct val="0"/>
            </a:spcBef>
            <a:spcAft>
              <a:spcPct val="35000"/>
            </a:spcAft>
          </a:pPr>
          <a:r>
            <a:rPr lang="ru-RU" sz="2400" kern="1200" dirty="0" smtClean="0"/>
            <a:t>Портфолио</a:t>
          </a:r>
          <a:endParaRPr lang="ru-RU" sz="24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1"/>
            </a:rPr>
            <a:t>достижений</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2"/>
            </a:rPr>
            <a:t>методические</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3"/>
            </a:rPr>
            <a:t>рефлексивное</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4"/>
            </a:rPr>
            <a:t>проблемно-исследовательское</a:t>
          </a:r>
          <a:endParaRPr lang="ru-RU" sz="2000" kern="1200" dirty="0"/>
        </a:p>
      </dsp:txBody>
      <dsp:txXfrm>
        <a:off x="1140842" y="988313"/>
        <a:ext cx="3570503" cy="1956511"/>
      </dsp:txXfrm>
    </dsp:sp>
    <dsp:sp modelId="{08F42BDE-C974-44DA-B996-FFE7C3B0A092}">
      <dsp:nvSpPr>
        <dsp:cNvPr id="0" name=""/>
        <dsp:cNvSpPr/>
      </dsp:nvSpPr>
      <dsp:spPr>
        <a:xfrm>
          <a:off x="4991100" y="1627174"/>
          <a:ext cx="3893058" cy="1956511"/>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l" defTabSz="1066800">
            <a:lnSpc>
              <a:spcPct val="90000"/>
            </a:lnSpc>
            <a:spcBef>
              <a:spcPct val="0"/>
            </a:spcBef>
            <a:spcAft>
              <a:spcPct val="35000"/>
            </a:spcAft>
          </a:pPr>
          <a:r>
            <a:rPr lang="ru-RU" sz="2400" kern="1200" dirty="0" smtClean="0"/>
            <a:t>Персональный сайт</a:t>
          </a:r>
          <a:endParaRPr lang="ru-RU" sz="24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5"/>
            </a:rPr>
            <a:t>визитка</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6"/>
            </a:rPr>
            <a:t>предметные</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7"/>
            </a:rPr>
            <a:t>Учитель-ученику</a:t>
          </a:r>
          <a:endParaRPr lang="ru-RU" sz="2000" kern="1200" dirty="0"/>
        </a:p>
        <a:p>
          <a:pPr marL="228600" lvl="1" indent="-228600" algn="l" defTabSz="889000">
            <a:lnSpc>
              <a:spcPct val="90000"/>
            </a:lnSpc>
            <a:spcBef>
              <a:spcPct val="0"/>
            </a:spcBef>
            <a:spcAft>
              <a:spcPct val="15000"/>
            </a:spcAft>
            <a:buChar char="••"/>
          </a:pPr>
          <a:r>
            <a:rPr lang="ru-RU" sz="2000" kern="1200" dirty="0" smtClean="0">
              <a:hlinkClick xmlns:r="http://schemas.openxmlformats.org/officeDocument/2006/relationships" r:id="rId8"/>
            </a:rPr>
            <a:t>Сайт</a:t>
          </a:r>
          <a:r>
            <a:rPr lang="ru-RU" sz="2000" kern="1200" dirty="0" smtClean="0"/>
            <a:t> </a:t>
          </a:r>
          <a:r>
            <a:rPr lang="ru-RU" sz="2000" kern="1200" dirty="0" smtClean="0">
              <a:hlinkClick xmlns:r="http://schemas.openxmlformats.org/officeDocument/2006/relationships" r:id="rId8"/>
            </a:rPr>
            <a:t>класса</a:t>
          </a:r>
          <a:endParaRPr lang="ru-RU" sz="2000" kern="1200" dirty="0"/>
        </a:p>
      </dsp:txBody>
      <dsp:txXfrm>
        <a:off x="4991100" y="1627174"/>
        <a:ext cx="3893058" cy="1956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ru-RU" smtClean="0"/>
              <a:t>08.07.2016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lang="ru-RU" smtClean="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ru-RU" smtClean="0"/>
              <a:t>08.07.2016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lang="ru-RU" smtClean="0"/>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ru-RU" smtClean="0"/>
              <a:t>Вставка рисунка</a:t>
            </a:r>
            <a:endParaRPr lang="ru-RU" dirty="0"/>
          </a:p>
        </p:txBody>
      </p:sp>
      <p:sp>
        <p:nvSpPr>
          <p:cNvPr id="19" name="Инструкции"/>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ru-RU" sz="1200" b="1" i="1" dirty="0" smtClean="0">
                <a:solidFill>
                  <a:schemeClr val="lt1"/>
                </a:solidFill>
                <a:latin typeface="Arial"/>
                <a:ea typeface="+mn-ea"/>
                <a:cs typeface="Arial"/>
              </a:rPr>
              <a:t>ПРИМЕЧАНИЕ.</a:t>
            </a:r>
          </a:p>
          <a:p>
            <a:pPr algn="l" defTabSz="914400">
              <a:buNone/>
            </a:pPr>
            <a:r>
              <a:rPr lang="ru-RU" sz="1200" b="0" i="1" dirty="0" smtClean="0">
                <a:solidFill>
                  <a:schemeClr val="lt1"/>
                </a:solidFill>
                <a:latin typeface="Arial"/>
                <a:ea typeface="+mn-ea"/>
                <a:cs typeface="Arial"/>
              </a:rPr>
              <a:t>Чтобы изменить изображение на этом слайде, выделите рисунок и удалите его. Затем щелкните значок "Рисунки" в заполнителе и вставьте свое изображение.</a:t>
            </a:r>
            <a:endParaRPr lang="ru-RU" sz="1200" b="0" i="1" dirty="0">
              <a:solidFill>
                <a:schemeClr val="lt1"/>
              </a:solidFill>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2B9795-92DC-40DC-A1CA-9A4B349D7824}" type="datetimeFigureOut">
              <a:rPr lang="ru-RU" smtClean="0"/>
              <a:t>08.07.2016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t>‹#›</a:t>
            </a:fld>
            <a:endParaRPr lang="ru-R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Шестой уровень</a:t>
            </a:r>
          </a:p>
          <a:p>
            <a:pPr lvl="6"/>
            <a:r>
              <a:rPr lang="ru-RU" dirty="0" smtClean="0"/>
              <a:t>Седьмой уровень</a:t>
            </a:r>
          </a:p>
          <a:p>
            <a:pPr lvl="7"/>
            <a:r>
              <a:rPr lang="ru-RU" dirty="0" smtClean="0"/>
              <a:t>Восьмой уровень</a:t>
            </a:r>
          </a:p>
          <a:p>
            <a:pPr lvl="8"/>
            <a:r>
              <a:rPr lang="ru-RU" dirty="0" smtClean="0"/>
              <a:t>Девятый уровень</a:t>
            </a:r>
            <a:endParaRPr lang="ru-RU" dirty="0"/>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ru-RU" smtClean="0"/>
              <a:pPr/>
              <a:t>08.07.2016</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akrasilov.jimdo.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resobr.ru/materials/35/26910/?sphrase_id=84784" TargetMode="External"/><Relationship Id="rId3" Type="http://schemas.openxmlformats.org/officeDocument/2006/relationships/hyperlink" Target="http://www.kiber.info/mistakes.html" TargetMode="External"/><Relationship Id="rId7" Type="http://schemas.openxmlformats.org/officeDocument/2006/relationships/hyperlink" Target="http://husain-off.ru/hj8n/hj8now-10.html#004" TargetMode="External"/><Relationship Id="rId2" Type="http://schemas.openxmlformats.org/officeDocument/2006/relationships/hyperlink" Target="http://www.web.rcso.ru/mistake" TargetMode="External"/><Relationship Id="rId1" Type="http://schemas.openxmlformats.org/officeDocument/2006/relationships/slideLayout" Target="../slideLayouts/slideLayout2.xml"/><Relationship Id="rId6" Type="http://schemas.openxmlformats.org/officeDocument/2006/relationships/hyperlink" Target="http://www.myshared.ru/slide/235897/" TargetMode="External"/><Relationship Id="rId5" Type="http://schemas.openxmlformats.org/officeDocument/2006/relationships/hyperlink" Target="http://edu-teacherzv.ucoz.ru/publ/tipichnye_oshibki_sozdanija_sajtov/1-1-0-105" TargetMode="External"/><Relationship Id="rId4" Type="http://schemas.openxmlformats.org/officeDocument/2006/relationships/hyperlink" Target="http://ulmus.ru/book/export/html/24" TargetMode="External"/><Relationship Id="rId9" Type="http://schemas.openxmlformats.org/officeDocument/2006/relationships/hyperlink" Target="http://nsportal.ru/shkola/materialy-k-attestatsii/library/2013/01/23/sayt-portfolio-ili-personalnyy-sayt-pedagoga-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104900" y="2292094"/>
            <a:ext cx="5734050" cy="2219691"/>
          </a:xfrm>
        </p:spPr>
        <p:txBody>
          <a:bodyPr anchor="ctr">
            <a:normAutofit fontScale="90000"/>
          </a:bodyPr>
          <a:lstStyle/>
          <a:p>
            <a:pPr algn="l" defTabSz="914400">
              <a:spcBef>
                <a:spcPts val="1"/>
              </a:spcBef>
              <a:buNone/>
            </a:pPr>
            <a:r>
              <a:rPr lang="ru-RU" sz="4400" b="0" i="0" baseline="0" dirty="0" smtClean="0">
                <a:solidFill>
                  <a:srgbClr val="514843"/>
                </a:solidFill>
                <a:latin typeface="Plantagenet Cherokee"/>
                <a:ea typeface="+mj-ea"/>
                <a:cs typeface="+mj-cs"/>
              </a:rPr>
              <a:t>Семинар «Типичные ошибки педагога</a:t>
            </a:r>
            <a:r>
              <a:rPr lang="ru-RU" sz="4400" b="0" i="0" dirty="0" smtClean="0">
                <a:solidFill>
                  <a:srgbClr val="514843"/>
                </a:solidFill>
                <a:latin typeface="Plantagenet Cherokee"/>
                <a:ea typeface="+mj-ea"/>
                <a:cs typeface="+mj-cs"/>
              </a:rPr>
              <a:t> при создании </a:t>
            </a:r>
            <a:r>
              <a:rPr lang="ru-RU" sz="4400" b="0" i="0" dirty="0" err="1" smtClean="0">
                <a:solidFill>
                  <a:srgbClr val="514843"/>
                </a:solidFill>
                <a:latin typeface="Plantagenet Cherokee"/>
                <a:ea typeface="+mj-ea"/>
                <a:cs typeface="+mj-cs"/>
              </a:rPr>
              <a:t>интернет-ресурса</a:t>
            </a:r>
            <a:r>
              <a:rPr lang="ru-RU" sz="4400" b="0" i="0" baseline="0" dirty="0" smtClean="0">
                <a:solidFill>
                  <a:srgbClr val="514843"/>
                </a:solidFill>
                <a:latin typeface="Plantagenet Cherokee"/>
                <a:ea typeface="+mj-ea"/>
                <a:cs typeface="+mj-cs"/>
              </a:rPr>
              <a:t>"</a:t>
            </a:r>
            <a:endParaRPr lang="ru-RU" sz="4400" b="0" i="0" baseline="0" dirty="0">
              <a:solidFill>
                <a:srgbClr val="514843"/>
              </a:solidFill>
              <a:latin typeface="Plantagenet Cherokee"/>
              <a:ea typeface="+mj-ea"/>
              <a:cs typeface="+mj-cs"/>
            </a:endParaRPr>
          </a:p>
        </p:txBody>
      </p:sp>
      <p:sp>
        <p:nvSpPr>
          <p:cNvPr id="7" name="Подзаголовок 6"/>
          <p:cNvSpPr>
            <a:spLocks noGrp="1"/>
          </p:cNvSpPr>
          <p:nvPr>
            <p:ph type="subTitle" idx="1"/>
          </p:nvPr>
        </p:nvSpPr>
        <p:spPr>
          <a:xfrm>
            <a:off x="1104900" y="4753831"/>
            <a:ext cx="5734050" cy="955565"/>
          </a:xfrm>
        </p:spPr>
        <p:txBody>
          <a:bodyPr/>
          <a:lstStyle/>
          <a:p>
            <a:pPr marL="0" indent="0" algn="l">
              <a:spcBef>
                <a:spcPts val="0"/>
              </a:spcBef>
              <a:buNone/>
            </a:pPr>
            <a:r>
              <a:rPr lang="ru-RU" dirty="0" smtClean="0"/>
              <a:t>Учитель информатики МБОУ «Средняя школа № 6» Алексей </a:t>
            </a:r>
            <a:r>
              <a:rPr lang="ru-RU" smtClean="0"/>
              <a:t>Сергеевич Потемкин</a:t>
            </a:r>
            <a:endParaRPr lang="ru-RU" sz="1800" b="0" i="0" dirty="0"/>
          </a:p>
        </p:txBody>
      </p:sp>
      <p:pic>
        <p:nvPicPr>
          <p:cNvPr id="4" name="Рисунок 3" descr="Открытая книга на столе на фоне расплывчатого изображения книжных полок."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Каждый по-своему прав, а по-моему нет!</a:t>
            </a:r>
            <a:endParaRPr lang="ru-RU" dirty="0"/>
          </a:p>
        </p:txBody>
      </p:sp>
      <p:sp>
        <p:nvSpPr>
          <p:cNvPr id="5" name="Текст 4"/>
          <p:cNvSpPr>
            <a:spLocks noGrp="1"/>
          </p:cNvSpPr>
          <p:nvPr>
            <p:ph type="body" idx="1"/>
          </p:nvPr>
        </p:nvSpPr>
        <p:spPr/>
        <p:txBody>
          <a:bodyPr/>
          <a:lstStyle/>
          <a:p>
            <a:r>
              <a:rPr lang="ru-RU" dirty="0" smtClean="0"/>
              <a:t>О заблуждениях</a:t>
            </a:r>
            <a:endParaRPr lang="ru-RU" dirty="0"/>
          </a:p>
        </p:txBody>
      </p:sp>
    </p:spTree>
    <p:extLst>
      <p:ext uri="{BB962C8B-B14F-4D97-AF65-F5344CB8AC3E}">
        <p14:creationId xmlns:p14="http://schemas.microsoft.com/office/powerpoint/2010/main" val="422687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Корчуем заблуждения, формируем новое мышление, удобряем инициативы!</a:t>
            </a:r>
            <a:endParaRPr lang="ru-RU" dirty="0"/>
          </a:p>
        </p:txBody>
      </p:sp>
      <p:sp>
        <p:nvSpPr>
          <p:cNvPr id="6" name="Объект 5"/>
          <p:cNvSpPr>
            <a:spLocks noGrp="1"/>
          </p:cNvSpPr>
          <p:nvPr>
            <p:ph sz="half" idx="1"/>
          </p:nvPr>
        </p:nvSpPr>
        <p:spPr/>
        <p:txBody>
          <a:bodyPr>
            <a:normAutofit fontScale="92500" lnSpcReduction="10000"/>
          </a:bodyPr>
          <a:lstStyle/>
          <a:p>
            <a:pPr marL="457200" indent="-457200">
              <a:buFont typeface="+mj-lt"/>
              <a:buAutoNum type="arabicPeriod"/>
            </a:pPr>
            <a:r>
              <a:rPr lang="ru-RU" sz="2600" dirty="0" smtClean="0"/>
              <a:t>Личный сайт нужен для участия в конкурсе</a:t>
            </a:r>
          </a:p>
          <a:p>
            <a:pPr marL="457200" indent="-457200">
              <a:buFont typeface="+mj-lt"/>
              <a:buAutoNum type="arabicPeriod"/>
            </a:pPr>
            <a:r>
              <a:rPr lang="ru-RU" sz="2600" dirty="0" smtClean="0"/>
              <a:t>Я ничего не умею!</a:t>
            </a:r>
          </a:p>
          <a:p>
            <a:pPr marL="457200" indent="-457200">
              <a:buFont typeface="+mj-lt"/>
              <a:buAutoNum type="arabicPeriod"/>
            </a:pPr>
            <a:r>
              <a:rPr lang="ru-RU" sz="2600" dirty="0" smtClean="0"/>
              <a:t>Надо сделать свой сайт. Куплю учителю информатики шоколадку и…</a:t>
            </a:r>
          </a:p>
          <a:p>
            <a:pPr marL="457200" indent="-457200">
              <a:buFont typeface="+mj-lt"/>
              <a:buAutoNum type="arabicPeriod"/>
            </a:pPr>
            <a:r>
              <a:rPr lang="ru-RU" sz="2600" dirty="0" smtClean="0"/>
              <a:t>Делаю сайт только для уроков! Никакой личной информации!! И упаси Бог там дату рождения указать!!!</a:t>
            </a:r>
          </a:p>
          <a:p>
            <a:pPr marL="457200" indent="-457200">
              <a:buFont typeface="+mj-lt"/>
              <a:buAutoNum type="arabicPeriod"/>
            </a:pPr>
            <a:r>
              <a:rPr lang="ru-RU" sz="2600" dirty="0" smtClean="0"/>
              <a:t>Да кто на мой сайт ходить будет?!</a:t>
            </a:r>
          </a:p>
          <a:p>
            <a:pPr marL="457200" indent="-457200">
              <a:buFont typeface="+mj-lt"/>
              <a:buAutoNum type="arabicPeriod"/>
            </a:pPr>
            <a:endParaRPr lang="ru-RU" dirty="0"/>
          </a:p>
        </p:txBody>
      </p:sp>
      <p:sp>
        <p:nvSpPr>
          <p:cNvPr id="7" name="Объект 6"/>
          <p:cNvSpPr>
            <a:spLocks noGrp="1"/>
          </p:cNvSpPr>
          <p:nvPr>
            <p:ph sz="half" idx="2"/>
          </p:nvPr>
        </p:nvSpPr>
        <p:spPr/>
        <p:txBody>
          <a:bodyPr>
            <a:normAutofit fontScale="92500" lnSpcReduction="10000"/>
          </a:bodyPr>
          <a:lstStyle/>
          <a:p>
            <a:pPr marL="457200" indent="-457200">
              <a:buFont typeface="+mj-lt"/>
              <a:buAutoNum type="arabicPeriod"/>
            </a:pPr>
            <a:r>
              <a:rPr lang="ru-RU" dirty="0" smtClean="0"/>
              <a:t>Сайт – это новый современный и полезный в условиях меняющегося общества инструмент педагога</a:t>
            </a:r>
          </a:p>
          <a:p>
            <a:pPr marL="457200" indent="-457200">
              <a:buFont typeface="+mj-lt"/>
              <a:buAutoNum type="arabicPeriod"/>
            </a:pPr>
            <a:r>
              <a:rPr lang="ru-RU" dirty="0" smtClean="0"/>
              <a:t>Никто сразу ничего не умеет, но ведь можно научиться! Да и стыдно перед детьми: у них для домашних питомцев блоги ведутся</a:t>
            </a:r>
          </a:p>
          <a:p>
            <a:pPr marL="457200" indent="-457200">
              <a:buFont typeface="+mj-lt"/>
              <a:buAutoNum type="arabicPeriod"/>
            </a:pPr>
            <a:r>
              <a:rPr lang="ru-RU" dirty="0" smtClean="0"/>
              <a:t>Хочешь получить лучший результат – сделай все сам!</a:t>
            </a:r>
          </a:p>
          <a:p>
            <a:pPr marL="457200" indent="-457200">
              <a:buFont typeface="+mj-lt"/>
              <a:buAutoNum type="arabicPeriod"/>
            </a:pPr>
            <a:r>
              <a:rPr lang="ru-RU" dirty="0" smtClean="0"/>
              <a:t>Блюдо полезно, когда оно вкусно! Я хочу нравиться детям не только как учитель, но и как человек! Пусть узнают меня поближе</a:t>
            </a:r>
          </a:p>
          <a:p>
            <a:pPr marL="457200" indent="-457200">
              <a:buFont typeface="+mj-lt"/>
              <a:buAutoNum type="arabicPeriod"/>
            </a:pPr>
            <a:r>
              <a:rPr lang="ru-RU" dirty="0" smtClean="0"/>
              <a:t>Вот как раз на сайт дети зайдут! А вот учебник лишний раз открыть… </a:t>
            </a:r>
            <a:endParaRPr lang="ru-RU" dirty="0"/>
          </a:p>
        </p:txBody>
      </p:sp>
    </p:spTree>
    <p:extLst>
      <p:ext uri="{BB962C8B-B14F-4D97-AF65-F5344CB8AC3E}">
        <p14:creationId xmlns:p14="http://schemas.microsoft.com/office/powerpoint/2010/main" val="3640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Никогда не ошибается тот, кто ничего не делает</a:t>
            </a:r>
            <a:endParaRPr lang="ru-RU" dirty="0"/>
          </a:p>
        </p:txBody>
      </p:sp>
      <p:sp>
        <p:nvSpPr>
          <p:cNvPr id="3" name="Текст 2"/>
          <p:cNvSpPr>
            <a:spLocks noGrp="1"/>
          </p:cNvSpPr>
          <p:nvPr>
            <p:ph type="body" idx="1"/>
          </p:nvPr>
        </p:nvSpPr>
        <p:spPr/>
        <p:txBody>
          <a:bodyPr/>
          <a:lstStyle/>
          <a:p>
            <a:r>
              <a:rPr lang="ru-RU" dirty="0" smtClean="0"/>
              <a:t>Итак, поговорим об ошибках…</a:t>
            </a:r>
            <a:endParaRPr lang="ru-RU"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Цель создания сайта и тема веб-ресурса</a:t>
            </a:r>
          </a:p>
        </p:txBody>
      </p:sp>
      <p:sp>
        <p:nvSpPr>
          <p:cNvPr id="8" name="Объект 7"/>
          <p:cNvSpPr>
            <a:spLocks noGrp="1"/>
          </p:cNvSpPr>
          <p:nvPr>
            <p:ph idx="1"/>
          </p:nvPr>
        </p:nvSpPr>
        <p:spPr/>
        <p:txBody>
          <a:bodyPr>
            <a:normAutofit/>
          </a:bodyPr>
          <a:lstStyle/>
          <a:p>
            <a:r>
              <a:rPr lang="ru-RU" sz="2400" dirty="0"/>
              <a:t>Отсутствие чёткого осознания и понимания цели создания сайта или блога. Есть случаи, когда педагог создаёт сайт только для галочки, чтобы затем можно было указать на него ссылки в портфолио при прохождении аттестации (а для некоторых учителей это так и есть). Педагог должен помнить, что сайт – это не набор красивых фотографий и иных иллюстраций в Интернете, а веб-ресурс, который должен выполнять свое образовательное предназначение, а не «просто быть». </a:t>
            </a:r>
            <a:br>
              <a:rPr lang="ru-RU" sz="2400" dirty="0"/>
            </a:br>
            <a:r>
              <a:rPr lang="ru-RU" sz="2400" dirty="0"/>
              <a:t>Необходимо определиться с выбранной темой ресурса. Заранее стоит продумать, является ли выбранная тема перспективной и востребованной с точки зрения посещаемости пользователями. </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Использование неудобных </a:t>
            </a:r>
            <a:r>
              <a:rPr lang="ru-RU" dirty="0" smtClean="0"/>
              <a:t>шрифтов</a:t>
            </a:r>
            <a:endParaRPr lang="ru-RU" dirty="0"/>
          </a:p>
        </p:txBody>
      </p:sp>
      <p:sp>
        <p:nvSpPr>
          <p:cNvPr id="3" name="Объект 2"/>
          <p:cNvSpPr>
            <a:spLocks noGrp="1"/>
          </p:cNvSpPr>
          <p:nvPr>
            <p:ph idx="1"/>
          </p:nvPr>
        </p:nvSpPr>
        <p:spPr/>
        <p:txBody>
          <a:bodyPr/>
          <a:lstStyle/>
          <a:p>
            <a:r>
              <a:rPr lang="ru-RU" dirty="0"/>
              <a:t>Все тексты должны быть написаны нормальной, легко читаемой гарнитурой шрифта. Различного рода украшательства, вензеля и декоративные элементы гарнитур шрифтов созданы для логотипов, заголовков, типографического дизайна, но не для того, чтобы ими набирать огромные блоки текстовой информации. Не стремитесь создавать свой фирменный шрифт, так как не все шрифты отображаются правильно во всех браузерах. Не секрет, что часто на сайтах педагогов можно встретить не обоснованно используемую гарнитуру </a:t>
            </a:r>
            <a:r>
              <a:rPr lang="ru-RU" dirty="0" err="1"/>
              <a:t>Monotype</a:t>
            </a:r>
            <a:r>
              <a:rPr lang="ru-RU" dirty="0"/>
              <a:t> </a:t>
            </a:r>
            <a:r>
              <a:rPr lang="ru-RU" dirty="0" err="1"/>
              <a:t>Corsiva</a:t>
            </a:r>
            <a:r>
              <a:rPr lang="ru-RU" dirty="0"/>
              <a:t> при оформлении текстовой информации на главной странице и на ленте новостей сайта. Шрифты необходимо использовать только те, которые точно установлены на компьютере у любого пользователя: </a:t>
            </a:r>
            <a:r>
              <a:rPr lang="ru-RU" dirty="0" err="1"/>
              <a:t>Arial</a:t>
            </a:r>
            <a:r>
              <a:rPr lang="ru-RU" dirty="0"/>
              <a:t>, </a:t>
            </a:r>
            <a:r>
              <a:rPr lang="ru-RU" dirty="0" err="1"/>
              <a:t>Helvetica</a:t>
            </a:r>
            <a:r>
              <a:rPr lang="ru-RU" dirty="0"/>
              <a:t>, </a:t>
            </a:r>
            <a:r>
              <a:rPr lang="ru-RU" dirty="0" err="1"/>
              <a:t>Verdana</a:t>
            </a:r>
            <a:r>
              <a:rPr lang="ru-RU" dirty="0"/>
              <a:t>, </a:t>
            </a:r>
            <a:r>
              <a:rPr lang="ru-RU" dirty="0" err="1"/>
              <a:t>Georgia</a:t>
            </a:r>
            <a:r>
              <a:rPr lang="ru-RU" dirty="0"/>
              <a:t>, </a:t>
            </a:r>
            <a:r>
              <a:rPr lang="ru-RU" dirty="0" err="1"/>
              <a:t>Times</a:t>
            </a:r>
            <a:r>
              <a:rPr lang="ru-RU" dirty="0"/>
              <a:t> </a:t>
            </a:r>
            <a:r>
              <a:rPr lang="ru-RU" dirty="0" err="1"/>
              <a:t>New</a:t>
            </a:r>
            <a:r>
              <a:rPr lang="ru-RU" dirty="0"/>
              <a:t> </a:t>
            </a:r>
            <a:r>
              <a:rPr lang="ru-RU" dirty="0" err="1"/>
              <a:t>Roman</a:t>
            </a:r>
            <a:r>
              <a:rPr lang="ru-RU" dirty="0"/>
              <a:t>, чаще предпочтение отдаётся гарнитуре </a:t>
            </a:r>
            <a:r>
              <a:rPr lang="ru-RU" dirty="0" err="1"/>
              <a:t>Arial</a:t>
            </a:r>
            <a:r>
              <a:rPr lang="ru-RU" dirty="0"/>
              <a:t>. </a:t>
            </a:r>
            <a:br>
              <a:rPr lang="ru-RU" dirty="0"/>
            </a:br>
            <a:r>
              <a:rPr lang="ru-RU" dirty="0"/>
              <a:t>Необходимо сводить размеры шрифта к идеалу так, чтобы текст не выглядел слишком большим либо слишком маленьким, выработать систему расположения текста и его выравнивание на страницах сайта. </a:t>
            </a:r>
          </a:p>
        </p:txBody>
      </p:sp>
    </p:spTree>
    <p:extLst>
      <p:ext uri="{BB962C8B-B14F-4D97-AF65-F5344CB8AC3E}">
        <p14:creationId xmlns:p14="http://schemas.microsoft.com/office/powerpoint/2010/main" val="298157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Грамотность текста</a:t>
            </a:r>
          </a:p>
        </p:txBody>
      </p:sp>
      <p:sp>
        <p:nvSpPr>
          <p:cNvPr id="3" name="Объект 2"/>
          <p:cNvSpPr>
            <a:spLocks noGrp="1"/>
          </p:cNvSpPr>
          <p:nvPr>
            <p:ph idx="1"/>
          </p:nvPr>
        </p:nvSpPr>
        <p:spPr/>
        <p:txBody>
          <a:bodyPr>
            <a:normAutofit/>
          </a:bodyPr>
          <a:lstStyle/>
          <a:p>
            <a:r>
              <a:rPr lang="ru-RU" sz="2400" dirty="0"/>
              <a:t>При размещении текста будьте внимательны и аккуратны, соблюдайте правила и нормы языка, т.е. текст он должен быть написан без грамматических, синтаксических и речевых ошибок, отформатирован в одном стиле.</a:t>
            </a:r>
          </a:p>
        </p:txBody>
      </p:sp>
    </p:spTree>
    <p:extLst>
      <p:ext uri="{BB962C8B-B14F-4D97-AF65-F5344CB8AC3E}">
        <p14:creationId xmlns:p14="http://schemas.microsoft.com/office/powerpoint/2010/main" val="9565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Отсутствие изображений. </a:t>
            </a:r>
          </a:p>
        </p:txBody>
      </p:sp>
      <p:sp>
        <p:nvSpPr>
          <p:cNvPr id="3" name="Объект 2"/>
          <p:cNvSpPr>
            <a:spLocks noGrp="1"/>
          </p:cNvSpPr>
          <p:nvPr>
            <p:ph idx="1"/>
          </p:nvPr>
        </p:nvSpPr>
        <p:spPr/>
        <p:txBody>
          <a:bodyPr>
            <a:normAutofit/>
          </a:bodyPr>
          <a:lstStyle/>
          <a:p>
            <a:r>
              <a:rPr lang="ru-RU" sz="2400" dirty="0"/>
              <a:t>Изобилие текстовой информации без использования изображений на страницах сайта превращают сайт в скучный и утомительный ресурс, рассевающий внимание пользователей. </a:t>
            </a:r>
            <a:br>
              <a:rPr lang="ru-RU" sz="2400" dirty="0"/>
            </a:br>
            <a:r>
              <a:rPr lang="ru-RU" sz="2400" dirty="0"/>
              <a:t>Если сайт представляет собой образовательный веб-ресурс, то для увеличения числа посетителей необходимо позаботиться о визуальном ряде, используя иллюстрации и картинки, слайд-шоу из картинок для сопровождения текстовой информации. </a:t>
            </a:r>
            <a:br>
              <a:rPr lang="ru-RU" sz="2400" dirty="0"/>
            </a:br>
            <a:endParaRPr lang="ru-RU" sz="2400" dirty="0"/>
          </a:p>
        </p:txBody>
      </p:sp>
    </p:spTree>
    <p:extLst>
      <p:ext uri="{BB962C8B-B14F-4D97-AF65-F5344CB8AC3E}">
        <p14:creationId xmlns:p14="http://schemas.microsoft.com/office/powerpoint/2010/main" val="412614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Сложное восприятие текста</a:t>
            </a:r>
          </a:p>
        </p:txBody>
      </p:sp>
      <p:sp>
        <p:nvSpPr>
          <p:cNvPr id="3" name="Объект 2"/>
          <p:cNvSpPr>
            <a:spLocks noGrp="1"/>
          </p:cNvSpPr>
          <p:nvPr>
            <p:ph idx="1"/>
          </p:nvPr>
        </p:nvSpPr>
        <p:spPr/>
        <p:txBody>
          <a:bodyPr>
            <a:normAutofit/>
          </a:bodyPr>
          <a:lstStyle/>
          <a:p>
            <a:r>
              <a:rPr lang="ru-RU" sz="2400" dirty="0"/>
              <a:t>Пользователю при посещении сайта или блога удобно пробегать по блокам, пропуская неинтересные и скучные места, ориентируясь по заголовкам, подзаголовкам, абзацам. Информация в виде сплошного текста отталкивает посетителей, вызывает раздражение, тем самым теряется интерес содержанию текста. То есть, необходимо контролировать наличие и качественное оформление заголовков, подзаголовков и т.п. Важно вдумчиво подойти к составлению заголовков для каждой страницы. Нужно рационально распределить текст по странице, установить абзацы, учитывая смысловую линию текста, сделать средние отступы, также использовать написание текста с красной строки и соблюдать симметрию в расположении текста. </a:t>
            </a:r>
          </a:p>
        </p:txBody>
      </p:sp>
    </p:spTree>
    <p:extLst>
      <p:ext uri="{BB962C8B-B14F-4D97-AF65-F5344CB8AC3E}">
        <p14:creationId xmlns:p14="http://schemas.microsoft.com/office/powerpoint/2010/main" val="206605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Маленький кегль шрифта</a:t>
            </a:r>
          </a:p>
        </p:txBody>
      </p:sp>
      <p:sp>
        <p:nvSpPr>
          <p:cNvPr id="3" name="Объект 2"/>
          <p:cNvSpPr>
            <a:spLocks noGrp="1"/>
          </p:cNvSpPr>
          <p:nvPr>
            <p:ph idx="1"/>
          </p:nvPr>
        </p:nvSpPr>
        <p:spPr/>
        <p:txBody>
          <a:bodyPr>
            <a:normAutofit/>
          </a:bodyPr>
          <a:lstStyle/>
          <a:p>
            <a:r>
              <a:rPr lang="ru-RU" sz="2400" dirty="0"/>
              <a:t>В основном при оформлении основного текста на сайтах используют кегль 14пт, заголовки – от 16 до 20 пт. Запомните, что возможный минимальный размер равен 12пт</a:t>
            </a:r>
          </a:p>
        </p:txBody>
      </p:sp>
    </p:spTree>
    <p:extLst>
      <p:ext uri="{BB962C8B-B14F-4D97-AF65-F5344CB8AC3E}">
        <p14:creationId xmlns:p14="http://schemas.microsoft.com/office/powerpoint/2010/main" val="38910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Изобилие </a:t>
            </a:r>
            <a:r>
              <a:rPr lang="en-US" dirty="0"/>
              <a:t>flash-</a:t>
            </a:r>
            <a:r>
              <a:rPr lang="ru-RU" dirty="0"/>
              <a:t>элементов</a:t>
            </a:r>
          </a:p>
        </p:txBody>
      </p:sp>
      <p:sp>
        <p:nvSpPr>
          <p:cNvPr id="3" name="Объект 2"/>
          <p:cNvSpPr>
            <a:spLocks noGrp="1"/>
          </p:cNvSpPr>
          <p:nvPr>
            <p:ph idx="1"/>
          </p:nvPr>
        </p:nvSpPr>
        <p:spPr/>
        <p:txBody>
          <a:bodyPr>
            <a:normAutofit/>
          </a:bodyPr>
          <a:lstStyle/>
          <a:p>
            <a:r>
              <a:rPr lang="ru-RU" sz="2400" dirty="0"/>
              <a:t>Любой сайт приобретает своеобразный шарм, если на нём используется современная и популярная технология </a:t>
            </a:r>
            <a:r>
              <a:rPr lang="ru-RU" sz="2400" dirty="0" err="1"/>
              <a:t>Flash</a:t>
            </a:r>
            <a:r>
              <a:rPr lang="ru-RU" sz="2400" dirty="0"/>
              <a:t>. Она помогает сделать красивое более совершенным и изящным. Однако на учительских сайтах встречается использование </a:t>
            </a:r>
            <a:r>
              <a:rPr lang="ru-RU" sz="2400" dirty="0" err="1"/>
              <a:t>flash</a:t>
            </a:r>
            <a:r>
              <a:rPr lang="ru-RU" sz="2400" dirty="0"/>
              <a:t> технологий, которые медленно грузятся, причём, часто они не соответствует тематике сайта. </a:t>
            </a:r>
            <a:r>
              <a:rPr lang="ru-RU" sz="2400" dirty="0" err="1"/>
              <a:t>Flash</a:t>
            </a:r>
            <a:r>
              <a:rPr lang="ru-RU" sz="2400" dirty="0"/>
              <a:t> элементы отвлекают посетителя сайта от основной информации. Каждая иллюстрация подобного типа должна быть оправданной и необходимой. Советую не перегружать сайт и не использовать такие элементы там, где можно вполне обойтись без </a:t>
            </a:r>
            <a:r>
              <a:rPr lang="ru-RU" sz="2400" dirty="0" err="1"/>
              <a:t>Flash</a:t>
            </a:r>
            <a:r>
              <a:rPr lang="ru-RU" sz="2400" dirty="0"/>
              <a:t>. </a:t>
            </a:r>
          </a:p>
        </p:txBody>
      </p:sp>
    </p:spTree>
    <p:extLst>
      <p:ext uri="{BB962C8B-B14F-4D97-AF65-F5344CB8AC3E}">
        <p14:creationId xmlns:p14="http://schemas.microsoft.com/office/powerpoint/2010/main" val="9502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Plantagenet Cherokee"/>
                <a:ea typeface="+mj-ea"/>
                <a:cs typeface="+mj-cs"/>
              </a:rPr>
              <a:t>Отвечаем на вопросы или «О чем этот семинар?»</a:t>
            </a:r>
            <a:endParaRPr lang="ru-RU" sz="2800" b="0" i="0" dirty="0">
              <a:solidFill>
                <a:srgbClr val="514843"/>
              </a:solidFill>
              <a:latin typeface="Plantagenet Cherokee"/>
              <a:ea typeface="+mj-ea"/>
              <a:cs typeface="+mj-cs"/>
            </a:endParaRPr>
          </a:p>
        </p:txBody>
      </p:sp>
      <p:sp>
        <p:nvSpPr>
          <p:cNvPr id="14" name="Объект 13"/>
          <p:cNvSpPr>
            <a:spLocks noGrp="1"/>
          </p:cNvSpPr>
          <p:nvPr>
            <p:ph idx="1"/>
          </p:nvPr>
        </p:nvSpPr>
        <p:spPr/>
        <p:txBody>
          <a:bodyPr/>
          <a:lstStyle/>
          <a:p>
            <a:pPr marL="228600" indent="-228600" algn="l" defTabSz="914400">
              <a:lnSpc>
                <a:spcPct val="90000"/>
              </a:lnSpc>
              <a:spcBef>
                <a:spcPts val="1800"/>
              </a:spcBef>
              <a:buClr>
                <a:srgbClr val="514843"/>
              </a:buClr>
              <a:buFont typeface="Wingdings"/>
              <a:buChar char="§"/>
            </a:pPr>
            <a:r>
              <a:rPr lang="ru-RU" sz="2000" b="0" i="0" dirty="0" smtClean="0">
                <a:solidFill>
                  <a:srgbClr val="514843"/>
                </a:solidFill>
                <a:latin typeface="Euphemia"/>
                <a:ea typeface="+mn-ea"/>
                <a:cs typeface="+mn-cs"/>
              </a:rPr>
              <a:t>Какие Интернет-ресурсы педагогов бывают?</a:t>
            </a:r>
          </a:p>
          <a:p>
            <a:pPr marL="228600" indent="-228600" algn="l" defTabSz="914400">
              <a:lnSpc>
                <a:spcPct val="90000"/>
              </a:lnSpc>
              <a:spcBef>
                <a:spcPts val="1800"/>
              </a:spcBef>
              <a:buClr>
                <a:srgbClr val="514843"/>
              </a:buClr>
              <a:buFont typeface="Wingdings"/>
              <a:buChar char="§"/>
            </a:pPr>
            <a:r>
              <a:rPr lang="ru-RU" dirty="0" smtClean="0">
                <a:solidFill>
                  <a:srgbClr val="514843"/>
                </a:solidFill>
                <a:latin typeface="Euphemia"/>
              </a:rPr>
              <a:t>Какие цели выполняют разные Интернет-ресурсы?</a:t>
            </a:r>
          </a:p>
          <a:p>
            <a:pPr marL="228600" indent="-228600" algn="l" defTabSz="914400">
              <a:lnSpc>
                <a:spcPct val="90000"/>
              </a:lnSpc>
              <a:spcBef>
                <a:spcPts val="1800"/>
              </a:spcBef>
              <a:buClr>
                <a:srgbClr val="514843"/>
              </a:buClr>
              <a:buFont typeface="Wingdings"/>
              <a:buChar char="§"/>
            </a:pPr>
            <a:r>
              <a:rPr lang="ru-RU" sz="2000" b="0" i="0" dirty="0" smtClean="0">
                <a:solidFill>
                  <a:srgbClr val="514843"/>
                </a:solidFill>
                <a:latin typeface="Euphemia"/>
                <a:ea typeface="+mn-ea"/>
                <a:cs typeface="+mn-cs"/>
              </a:rPr>
              <a:t>Какова примерная структура Интернет-ресурсов педагога? Этапы разработки электронного продукта</a:t>
            </a:r>
          </a:p>
          <a:p>
            <a:pPr marL="228600" indent="-228600" algn="l" defTabSz="914400">
              <a:lnSpc>
                <a:spcPct val="90000"/>
              </a:lnSpc>
              <a:spcBef>
                <a:spcPts val="1800"/>
              </a:spcBef>
              <a:buClr>
                <a:srgbClr val="514843"/>
              </a:buClr>
              <a:buFont typeface="Wingdings"/>
              <a:buChar char="§"/>
            </a:pPr>
            <a:r>
              <a:rPr lang="ru-RU" sz="2000" b="0" i="0" dirty="0" smtClean="0">
                <a:solidFill>
                  <a:srgbClr val="514843"/>
                </a:solidFill>
                <a:latin typeface="Euphemia"/>
                <a:ea typeface="+mn-ea"/>
                <a:cs typeface="+mn-cs"/>
              </a:rPr>
              <a:t>Традиционные заблуждения педагогов, создающих личные сайты/портфолио</a:t>
            </a:r>
          </a:p>
          <a:p>
            <a:pPr marL="228600" indent="-228600" algn="l" defTabSz="914400">
              <a:lnSpc>
                <a:spcPct val="90000"/>
              </a:lnSpc>
              <a:spcBef>
                <a:spcPts val="1800"/>
              </a:spcBef>
              <a:buClr>
                <a:srgbClr val="514843"/>
              </a:buClr>
              <a:buFont typeface="Wingdings"/>
              <a:buChar char="§"/>
            </a:pPr>
            <a:r>
              <a:rPr lang="ru-RU" sz="2000" b="0" i="0" dirty="0" smtClean="0">
                <a:solidFill>
                  <a:srgbClr val="514843"/>
                </a:solidFill>
                <a:latin typeface="Euphemia"/>
                <a:ea typeface="+mn-ea"/>
                <a:cs typeface="+mn-cs"/>
              </a:rPr>
              <a:t>Сместите фокус зрения! «Мой ресурс глазами пользователя»</a:t>
            </a:r>
          </a:p>
          <a:p>
            <a:pPr marL="228600" indent="-228600" algn="l" defTabSz="914400">
              <a:lnSpc>
                <a:spcPct val="90000"/>
              </a:lnSpc>
              <a:spcBef>
                <a:spcPts val="1800"/>
              </a:spcBef>
              <a:buClr>
                <a:srgbClr val="514843"/>
              </a:buClr>
              <a:buFont typeface="Wingdings"/>
              <a:buChar char="§"/>
            </a:pPr>
            <a:r>
              <a:rPr lang="ru-RU" dirty="0" smtClean="0">
                <a:solidFill>
                  <a:srgbClr val="514843"/>
                </a:solidFill>
                <a:latin typeface="Euphemia"/>
              </a:rPr>
              <a:t>На кого равняться?</a:t>
            </a:r>
            <a:endParaRPr lang="ru-RU" sz="2000" b="0" i="0" dirty="0">
              <a:solidFill>
                <a:srgbClr val="514843"/>
              </a:solidFill>
              <a:latin typeface="Euphemia"/>
              <a:ea typeface="+mn-ea"/>
              <a:cs typeface="+mn-cs"/>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Разноцветный текст</a:t>
            </a:r>
          </a:p>
        </p:txBody>
      </p:sp>
      <p:sp>
        <p:nvSpPr>
          <p:cNvPr id="3" name="Объект 2"/>
          <p:cNvSpPr>
            <a:spLocks noGrp="1"/>
          </p:cNvSpPr>
          <p:nvPr>
            <p:ph idx="1"/>
          </p:nvPr>
        </p:nvSpPr>
        <p:spPr/>
        <p:txBody>
          <a:bodyPr>
            <a:normAutofit/>
          </a:bodyPr>
          <a:lstStyle/>
          <a:p>
            <a:r>
              <a:rPr lang="ru-RU" sz="2400" dirty="0"/>
              <a:t>Необходимо больше внимания уделять сочетанию цветовой гаммы фона и цвету текста и исключить использование картинок под текстом. Чтобы привлечь пользователей и вызвать интерес к содержанию информации на сайте, необходимо тщательно подходить к подбору и оформлению общего фона сайта и цвета текста. Цвет фона и цвет шрифта должны быть контрастны и гармонически сочетающиеся друг с другом. Нужно сделать всё, чтобы пользователь не испытывал дискомфорта. Если вы используете слишком яркие, или наоборот, тусклые, то глаза пользователя будут быстро уставать, даже интересная статья не будет дочитана до конца. </a:t>
            </a:r>
          </a:p>
        </p:txBody>
      </p:sp>
    </p:spTree>
    <p:extLst>
      <p:ext uri="{BB962C8B-B14F-4D97-AF65-F5344CB8AC3E}">
        <p14:creationId xmlns:p14="http://schemas.microsoft.com/office/powerpoint/2010/main" val="266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Перебор с рекламой</a:t>
            </a:r>
          </a:p>
        </p:txBody>
      </p:sp>
      <p:sp>
        <p:nvSpPr>
          <p:cNvPr id="3" name="Объект 2"/>
          <p:cNvSpPr>
            <a:spLocks noGrp="1"/>
          </p:cNvSpPr>
          <p:nvPr>
            <p:ph idx="1"/>
          </p:nvPr>
        </p:nvSpPr>
        <p:spPr/>
        <p:txBody>
          <a:bodyPr>
            <a:normAutofit/>
          </a:bodyPr>
          <a:lstStyle/>
          <a:p>
            <a:r>
              <a:rPr lang="ru-RU" sz="2400" dirty="0"/>
              <a:t>Реклама на сайтах учителей может быть минимальной, не содержащей ссылки сомнительного происхождения и связанные с образовательным процессом</a:t>
            </a:r>
          </a:p>
        </p:txBody>
      </p:sp>
    </p:spTree>
    <p:extLst>
      <p:ext uri="{BB962C8B-B14F-4D97-AF65-F5344CB8AC3E}">
        <p14:creationId xmlns:p14="http://schemas.microsoft.com/office/powerpoint/2010/main" val="37597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Поп-</a:t>
            </a:r>
            <a:r>
              <a:rPr lang="ru-RU" dirty="0" err="1"/>
              <a:t>андеры</a:t>
            </a:r>
            <a:endParaRPr lang="ru-RU" dirty="0"/>
          </a:p>
        </p:txBody>
      </p:sp>
      <p:sp>
        <p:nvSpPr>
          <p:cNvPr id="3" name="Объект 2"/>
          <p:cNvSpPr>
            <a:spLocks noGrp="1"/>
          </p:cNvSpPr>
          <p:nvPr>
            <p:ph idx="1"/>
          </p:nvPr>
        </p:nvSpPr>
        <p:spPr/>
        <p:txBody>
          <a:bodyPr>
            <a:normAutofit/>
          </a:bodyPr>
          <a:lstStyle/>
          <a:p>
            <a:r>
              <a:rPr lang="ru-RU" sz="2400" dirty="0"/>
              <a:t>Если на сайте применяется веб-дизайн со всплывающими окнами, мигающими и прыгающими вставками, то возрастание числа посетителей у сайта по известным причинам не стоит ожидать.</a:t>
            </a:r>
          </a:p>
        </p:txBody>
      </p:sp>
    </p:spTree>
    <p:extLst>
      <p:ext uri="{BB962C8B-B14F-4D97-AF65-F5344CB8AC3E}">
        <p14:creationId xmlns:p14="http://schemas.microsoft.com/office/powerpoint/2010/main" val="5311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Слишком большие статьи.</a:t>
            </a:r>
          </a:p>
        </p:txBody>
      </p:sp>
      <p:sp>
        <p:nvSpPr>
          <p:cNvPr id="3" name="Объект 2"/>
          <p:cNvSpPr>
            <a:spLocks noGrp="1"/>
          </p:cNvSpPr>
          <p:nvPr>
            <p:ph idx="1"/>
          </p:nvPr>
        </p:nvSpPr>
        <p:spPr/>
        <p:txBody>
          <a:bodyPr>
            <a:normAutofit/>
          </a:bodyPr>
          <a:lstStyle/>
          <a:p>
            <a:r>
              <a:rPr lang="ru-RU" sz="2400" dirty="0"/>
              <a:t>Помещайте на сайте статьи не более 1000-2000 слов. На большие по объёму статьи делайте ссылки для скачивания материала, предварительно написав краткую аннотацию к статье так, чтобы заинтересовать посетителя содержанием материала. </a:t>
            </a:r>
          </a:p>
        </p:txBody>
      </p:sp>
    </p:spTree>
    <p:extLst>
      <p:ext uri="{BB962C8B-B14F-4D97-AF65-F5344CB8AC3E}">
        <p14:creationId xmlns:p14="http://schemas.microsoft.com/office/powerpoint/2010/main" val="23243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Неоднозначный цвет ссылок</a:t>
            </a:r>
          </a:p>
        </p:txBody>
      </p:sp>
      <p:sp>
        <p:nvSpPr>
          <p:cNvPr id="3" name="Объект 2"/>
          <p:cNvSpPr>
            <a:spLocks noGrp="1"/>
          </p:cNvSpPr>
          <p:nvPr>
            <p:ph idx="1"/>
          </p:nvPr>
        </p:nvSpPr>
        <p:spPr/>
        <p:txBody>
          <a:bodyPr>
            <a:normAutofit/>
          </a:bodyPr>
          <a:lstStyle/>
          <a:p>
            <a:r>
              <a:rPr lang="ru-RU" sz="2400" dirty="0"/>
              <a:t>Обязательно необходимо учесть, чтобы ссылки выделялись (цветом и подчёркиванием), и не были похожи на основной текст. При создании сайта не используйте ссылки, которые содержат </a:t>
            </a:r>
            <a:r>
              <a:rPr lang="ru-RU" sz="2400" dirty="0" err="1"/>
              <a:t>Java-Script</a:t>
            </a:r>
            <a:r>
              <a:rPr lang="ru-RU" sz="2400" dirty="0"/>
              <a:t>. </a:t>
            </a:r>
          </a:p>
        </p:txBody>
      </p:sp>
    </p:spTree>
    <p:extLst>
      <p:ext uri="{BB962C8B-B14F-4D97-AF65-F5344CB8AC3E}">
        <p14:creationId xmlns:p14="http://schemas.microsoft.com/office/powerpoint/2010/main" val="7653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Оформление страничек. Индивидуальность</a:t>
            </a:r>
          </a:p>
        </p:txBody>
      </p:sp>
      <p:sp>
        <p:nvSpPr>
          <p:cNvPr id="3" name="Объект 2"/>
          <p:cNvSpPr>
            <a:spLocks noGrp="1"/>
          </p:cNvSpPr>
          <p:nvPr>
            <p:ph idx="1"/>
          </p:nvPr>
        </p:nvSpPr>
        <p:spPr/>
        <p:txBody>
          <a:bodyPr>
            <a:normAutofit/>
          </a:bodyPr>
          <a:lstStyle/>
          <a:p>
            <a:r>
              <a:rPr lang="ru-RU" sz="2400" dirty="0"/>
              <a:t>Идеально правильное оформление страничек сайта способно привлечь посетителя к ознакомлению с содержанием информации на них, а страницы, наполненные изобилием лишних элементов — наоборот оттолкнут. Не копируйте оформление уже созданных сайтов педагогами, а найдите свой дизайн для вашего сайта, чтобы его оформление было уникальным. Освоив работу в </a:t>
            </a:r>
            <a:r>
              <a:rPr lang="ru-RU" sz="2400" dirty="0" err="1"/>
              <a:t>Adobe</a:t>
            </a:r>
            <a:r>
              <a:rPr lang="ru-RU" sz="2400" dirty="0"/>
              <a:t> </a:t>
            </a:r>
            <a:r>
              <a:rPr lang="ru-RU" sz="2400" dirty="0" err="1"/>
              <a:t>Photoshop</a:t>
            </a:r>
            <a:r>
              <a:rPr lang="ru-RU" sz="2400" dirty="0"/>
              <a:t> CS5, вы сможете создать уникальный дизайн шапки сайта и других графических элементов сайта. Скачивая готовые шаблоны сайта, вы сможете запускать PSD исходники и редактировать дизайн шаблона. Вы создадите уникальный, неповторимый дизайн сайта, что является плюсом для вашего веб-ресурса. </a:t>
            </a:r>
          </a:p>
        </p:txBody>
      </p:sp>
    </p:spTree>
    <p:extLst>
      <p:ext uri="{BB962C8B-B14F-4D97-AF65-F5344CB8AC3E}">
        <p14:creationId xmlns:p14="http://schemas.microsoft.com/office/powerpoint/2010/main" val="133078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и навигация сайта</a:t>
            </a:r>
          </a:p>
        </p:txBody>
      </p:sp>
      <p:sp>
        <p:nvSpPr>
          <p:cNvPr id="3" name="Объект 2"/>
          <p:cNvSpPr>
            <a:spLocks noGrp="1"/>
          </p:cNvSpPr>
          <p:nvPr>
            <p:ph idx="1"/>
          </p:nvPr>
        </p:nvSpPr>
        <p:spPr/>
        <p:txBody>
          <a:bodyPr>
            <a:normAutofit/>
          </a:bodyPr>
          <a:lstStyle/>
          <a:p>
            <a:r>
              <a:rPr lang="ru-RU" sz="2400" dirty="0"/>
              <a:t>Одна из наиболее частых ошибок при создании сайта – это неумение четко распределять информацию по разделам. Структура сайта должна быть такой, что пользователь четко видел, какие </a:t>
            </a:r>
            <a:br>
              <a:rPr lang="ru-RU" sz="2400" dirty="0"/>
            </a:br>
            <a:r>
              <a:rPr lang="ru-RU" sz="2400" dirty="0"/>
              <a:t>разделы есть на сайте, и представлял, какая информация в них предоставлена. Для осуществления удобной навигации по сайту необходимо наличие карты сайта. </a:t>
            </a:r>
            <a:br>
              <a:rPr lang="ru-RU" sz="2400" dirty="0"/>
            </a:br>
            <a:endParaRPr lang="ru-RU" sz="2400" dirty="0"/>
          </a:p>
        </p:txBody>
      </p:sp>
    </p:spTree>
    <p:extLst>
      <p:ext uri="{BB962C8B-B14F-4D97-AF65-F5344CB8AC3E}">
        <p14:creationId xmlns:p14="http://schemas.microsoft.com/office/powerpoint/2010/main" val="6843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Справочный раздел </a:t>
            </a:r>
            <a:r>
              <a:rPr lang="en-US" dirty="0"/>
              <a:t>FAQ. </a:t>
            </a:r>
            <a:endParaRPr lang="ru-RU" dirty="0"/>
          </a:p>
        </p:txBody>
      </p:sp>
      <p:sp>
        <p:nvSpPr>
          <p:cNvPr id="3" name="Объект 2"/>
          <p:cNvSpPr>
            <a:spLocks noGrp="1"/>
          </p:cNvSpPr>
          <p:nvPr>
            <p:ph idx="1"/>
          </p:nvPr>
        </p:nvSpPr>
        <p:spPr/>
        <p:txBody>
          <a:bodyPr>
            <a:normAutofit/>
          </a:bodyPr>
          <a:lstStyle/>
          <a:p>
            <a:r>
              <a:rPr lang="ru-RU" sz="2400" dirty="0"/>
              <a:t>Нет необходимости хранить в справочном разделе FAQ тучу бесполезных вопросов. Нужно подобрать реально востребованные вопросы, при этом своевременно отвечать на вопросы пользователей, не загружая их лишней информацией. </a:t>
            </a:r>
          </a:p>
        </p:txBody>
      </p:sp>
    </p:spTree>
    <p:extLst>
      <p:ext uri="{BB962C8B-B14F-4D97-AF65-F5344CB8AC3E}">
        <p14:creationId xmlns:p14="http://schemas.microsoft.com/office/powerpoint/2010/main" val="20548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Оптимизация, развитие и продвижение сайта.</a:t>
            </a:r>
          </a:p>
        </p:txBody>
      </p:sp>
      <p:sp>
        <p:nvSpPr>
          <p:cNvPr id="3" name="Объект 2"/>
          <p:cNvSpPr>
            <a:spLocks noGrp="1"/>
          </p:cNvSpPr>
          <p:nvPr>
            <p:ph idx="1"/>
          </p:nvPr>
        </p:nvSpPr>
        <p:spPr/>
        <p:txBody>
          <a:bodyPr/>
          <a:lstStyle/>
          <a:p>
            <a:r>
              <a:rPr lang="ru-RU" dirty="0"/>
              <a:t>Развитие проекта - самая интересная, но и сложная часть работы. Необходимо постоянно улучшать своей ресурс, добавлять собственные разработки, уникальные статьи и новые сервисы, пополнять новыми ссылками, при этом старые ссылки проверь на работоспособность. Процесс этот творческий, предполагающий полет вашей фантазии и качественное выполнение работы. Ваш сайт обновляться действительно ценной и актуальной для посетителей информацией. Оптимизация и продвижение сайта представляет собой комплекс мер, направленных на получение сайтом высоких позиций в поисковой выдаче. Для этого обязательно зарегистрируйте ваш ресурс в поисковых системах, проведите регистрацию сайта в каталогах. Анализируя статистику сайта, можно найти наиболее интересные и посещаемые страницы сайта и помочь им подняться в поисковой выдаче. </a:t>
            </a:r>
            <a:br>
              <a:rPr lang="ru-RU" dirty="0"/>
            </a:br>
            <a:r>
              <a:rPr lang="ru-RU" dirty="0"/>
              <a:t>Обменивайтесь ссылками с коллегами, ищите возможности для увеличения ссылочной базы. Поиск источников ссылок на свой ресурс не является однократным процессом, осуществлять его придется постоянно, уделяя этому процессу достаточно времени. </a:t>
            </a:r>
          </a:p>
        </p:txBody>
      </p:sp>
    </p:spTree>
    <p:extLst>
      <p:ext uri="{BB962C8B-B14F-4D97-AF65-F5344CB8AC3E}">
        <p14:creationId xmlns:p14="http://schemas.microsoft.com/office/powerpoint/2010/main" val="180301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Главная страница. Лента новостей</a:t>
            </a:r>
          </a:p>
        </p:txBody>
      </p:sp>
      <p:sp>
        <p:nvSpPr>
          <p:cNvPr id="3" name="Объект 2"/>
          <p:cNvSpPr>
            <a:spLocks noGrp="1"/>
          </p:cNvSpPr>
          <p:nvPr>
            <p:ph idx="1"/>
          </p:nvPr>
        </p:nvSpPr>
        <p:spPr/>
        <p:txBody>
          <a:bodyPr>
            <a:normAutofit/>
          </a:bodyPr>
          <a:lstStyle/>
          <a:p>
            <a:r>
              <a:rPr lang="ru-RU" sz="2400" dirty="0"/>
              <a:t>Часто на сайте лента новостей публикуется на главной странице. У некоторых педагогов не хватает времени и сил поддерживать ее в актуальном состоянии. Нет ничего хуже сайта с новостями за прошлый год на главной странице, такой сайт мгновенно создает у посетителя ощущение «заброшенности ресурса». Рациональнее вообще не публиковать новости, если они не интересны пользователю. </a:t>
            </a:r>
          </a:p>
        </p:txBody>
      </p:sp>
    </p:spTree>
    <p:extLst>
      <p:ext uri="{BB962C8B-B14F-4D97-AF65-F5344CB8AC3E}">
        <p14:creationId xmlns:p14="http://schemas.microsoft.com/office/powerpoint/2010/main" val="33939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defTabSz="914400">
              <a:spcBef>
                <a:spcPts val="1"/>
              </a:spcBef>
              <a:buNone/>
            </a:pPr>
            <a:r>
              <a:rPr lang="ru-RU" sz="3200" b="0" i="0" dirty="0" smtClean="0">
                <a:solidFill>
                  <a:srgbClr val="514843"/>
                </a:solidFill>
                <a:latin typeface="Plantagenet Cherokee"/>
                <a:ea typeface="+mj-ea"/>
                <a:cs typeface="+mj-cs"/>
              </a:rPr>
              <a:t>Персональный сайт педагога – это его…</a:t>
            </a:r>
            <a:endParaRPr lang="ru-RU" sz="3200" b="0" i="0" dirty="0">
              <a:solidFill>
                <a:srgbClr val="514843"/>
              </a:solidFill>
              <a:latin typeface="Plantagenet Cherokee"/>
              <a:ea typeface="+mj-ea"/>
              <a:cs typeface="+mj-cs"/>
            </a:endParaRPr>
          </a:p>
        </p:txBody>
      </p:sp>
      <p:pic>
        <p:nvPicPr>
          <p:cNvPr id="5" name="Рисунок 4" descr="Изображение крупным планом книг на полках с расплывчатым изображением других книг на переднем и заднем плане."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
        <p:nvSpPr>
          <p:cNvPr id="4" name="Текст 3"/>
          <p:cNvSpPr>
            <a:spLocks noGrp="1"/>
          </p:cNvSpPr>
          <p:nvPr>
            <p:ph type="body" sz="half" idx="2"/>
          </p:nvPr>
        </p:nvSpPr>
        <p:spPr/>
        <p:txBody>
          <a:bodyPr>
            <a:noAutofit/>
          </a:bodyPr>
          <a:lstStyle/>
          <a:p>
            <a:pPr marL="285750" indent="-285750" algn="l" defTabSz="914400">
              <a:spcBef>
                <a:spcPts val="1800"/>
              </a:spcBef>
              <a:buFont typeface="Arial" panose="020B0604020202020204" pitchFamily="34" charset="0"/>
              <a:buChar char="•"/>
            </a:pPr>
            <a:r>
              <a:rPr lang="ru-RU" sz="2000" b="0" i="0" dirty="0" smtClean="0">
                <a:solidFill>
                  <a:srgbClr val="514843"/>
                </a:solidFill>
                <a:latin typeface="Euphemia"/>
                <a:ea typeface="+mn-ea"/>
                <a:cs typeface="+mn-cs"/>
              </a:rPr>
              <a:t>визитная карточка</a:t>
            </a:r>
          </a:p>
          <a:p>
            <a:pPr marL="285750" indent="-285750" algn="l" defTabSz="914400">
              <a:spcBef>
                <a:spcPts val="1800"/>
              </a:spcBef>
              <a:buFont typeface="Arial" panose="020B0604020202020204" pitchFamily="34" charset="0"/>
              <a:buChar char="•"/>
            </a:pPr>
            <a:r>
              <a:rPr lang="ru-RU" sz="2000" dirty="0" smtClean="0">
                <a:solidFill>
                  <a:srgbClr val="514843"/>
                </a:solidFill>
                <a:latin typeface="Euphemia"/>
              </a:rPr>
              <a:t>«досье» с жизнеописанием</a:t>
            </a:r>
          </a:p>
          <a:p>
            <a:pPr marL="285750" indent="-285750" algn="l" defTabSz="914400">
              <a:spcBef>
                <a:spcPts val="1800"/>
              </a:spcBef>
              <a:buFont typeface="Arial" panose="020B0604020202020204" pitchFamily="34" charset="0"/>
              <a:buChar char="•"/>
            </a:pPr>
            <a:r>
              <a:rPr lang="ru-RU" sz="2000" dirty="0" smtClean="0">
                <a:solidFill>
                  <a:srgbClr val="514843"/>
                </a:solidFill>
                <a:latin typeface="Euphemia"/>
              </a:rPr>
              <a:t>фотогалерея и новостная лента</a:t>
            </a:r>
          </a:p>
          <a:p>
            <a:pPr marL="285750" indent="-285750">
              <a:spcBef>
                <a:spcPts val="1800"/>
              </a:spcBef>
              <a:buFont typeface="Arial" panose="020B0604020202020204" pitchFamily="34" charset="0"/>
              <a:buChar char="•"/>
            </a:pPr>
            <a:r>
              <a:rPr lang="ru-RU" sz="2000" dirty="0">
                <a:solidFill>
                  <a:srgbClr val="514843"/>
                </a:solidFill>
              </a:rPr>
              <a:t>место общения с обучающимися и родителями</a:t>
            </a:r>
          </a:p>
          <a:p>
            <a:pPr marL="285750" indent="-285750" algn="l" defTabSz="914400">
              <a:spcBef>
                <a:spcPts val="1800"/>
              </a:spcBef>
              <a:buFont typeface="Arial" panose="020B0604020202020204" pitchFamily="34" charset="0"/>
              <a:buChar char="•"/>
            </a:pPr>
            <a:r>
              <a:rPr lang="ru-RU" sz="2000" dirty="0" smtClean="0">
                <a:solidFill>
                  <a:srgbClr val="514843"/>
                </a:solidFill>
                <a:latin typeface="Euphemia"/>
              </a:rPr>
              <a:t>место хранения наград и методических разработок – «чтобы все было под рукой»</a:t>
            </a:r>
          </a:p>
          <a:p>
            <a:pPr marL="285750" indent="-285750" algn="l" defTabSz="914400">
              <a:spcBef>
                <a:spcPts val="1800"/>
              </a:spcBef>
              <a:buFont typeface="Arial" panose="020B0604020202020204" pitchFamily="34" charset="0"/>
              <a:buChar char="•"/>
            </a:pPr>
            <a:r>
              <a:rPr lang="ru-RU" sz="2000" dirty="0" smtClean="0">
                <a:solidFill>
                  <a:srgbClr val="514843"/>
                </a:solidFill>
                <a:latin typeface="Euphemia"/>
              </a:rPr>
              <a:t>…</a:t>
            </a:r>
          </a:p>
          <a:p>
            <a:pPr marL="285750" indent="-285750" algn="l" defTabSz="914400">
              <a:spcBef>
                <a:spcPts val="1800"/>
              </a:spcBef>
              <a:buFont typeface="Arial" panose="020B0604020202020204" pitchFamily="34" charset="0"/>
              <a:buChar char="•"/>
            </a:pPr>
            <a:endParaRPr lang="ru-RU" sz="2000" b="0" i="0" dirty="0">
              <a:solidFill>
                <a:srgbClr val="514843"/>
              </a:solidFill>
              <a:latin typeface="Euphemia"/>
              <a:ea typeface="+mn-ea"/>
              <a:cs typeface="+mn-cs"/>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Ex primus inter pares</a:t>
            </a:r>
            <a:r>
              <a:rPr lang="ru-RU" dirty="0" smtClean="0"/>
              <a:t> – первые среди равных</a:t>
            </a:r>
            <a:endParaRPr lang="ru-RU" dirty="0"/>
          </a:p>
        </p:txBody>
      </p:sp>
      <p:sp>
        <p:nvSpPr>
          <p:cNvPr id="5" name="Текст 4"/>
          <p:cNvSpPr>
            <a:spLocks noGrp="1"/>
          </p:cNvSpPr>
          <p:nvPr>
            <p:ph type="body" idx="1"/>
          </p:nvPr>
        </p:nvSpPr>
        <p:spPr/>
        <p:txBody>
          <a:bodyPr/>
          <a:lstStyle/>
          <a:p>
            <a:r>
              <a:rPr lang="ru-RU" dirty="0" smtClean="0"/>
              <a:t>На кого равняться?</a:t>
            </a:r>
            <a:endParaRPr lang="ru-RU" dirty="0"/>
          </a:p>
        </p:txBody>
      </p:sp>
    </p:spTree>
    <p:extLst>
      <p:ext uri="{BB962C8B-B14F-4D97-AF65-F5344CB8AC3E}">
        <p14:creationId xmlns:p14="http://schemas.microsoft.com/office/powerpoint/2010/main" val="40308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marL="0" indent="0"/>
            <a:r>
              <a:rPr lang="ru-RU" sz="2000" dirty="0"/>
              <a:t>Свой лучший ресурс Вы найдете сами в процессе самостоятельного поиска. Но если Вы не знаете с чего начать, то рекомендую просмотреть сайт победителя конкурса «Учитель года Красноярского края 2015»:</a:t>
            </a:r>
            <a:br>
              <a:rPr lang="ru-RU" sz="2000" dirty="0"/>
            </a:br>
            <a:r>
              <a:rPr lang="ru-RU" sz="2000" dirty="0"/>
              <a:t/>
            </a:r>
            <a:br>
              <a:rPr lang="ru-RU" sz="2000" dirty="0"/>
            </a:br>
            <a:endParaRPr lang="ru-RU" sz="2000" dirty="0"/>
          </a:p>
        </p:txBody>
      </p:sp>
      <p:sp>
        <p:nvSpPr>
          <p:cNvPr id="3" name="Объект 2"/>
          <p:cNvSpPr>
            <a:spLocks noGrp="1"/>
          </p:cNvSpPr>
          <p:nvPr>
            <p:ph type="subTitle" idx="1"/>
          </p:nvPr>
        </p:nvSpPr>
        <p:spPr/>
        <p:txBody>
          <a:bodyPr>
            <a:normAutofit fontScale="92500" lnSpcReduction="10000"/>
          </a:bodyPr>
          <a:lstStyle/>
          <a:p>
            <a:r>
              <a:rPr lang="ru-RU" sz="2400" dirty="0"/>
              <a:t>Сайт учителя физической культуры Красилова Вячеслава Алексеевича </a:t>
            </a:r>
            <a:r>
              <a:rPr lang="en-US" sz="2400" dirty="0">
                <a:hlinkClick r:id="rId2"/>
              </a:rPr>
              <a:t>http://vakrasilov.jimdo.com</a:t>
            </a:r>
            <a:endParaRPr lang="ru-RU" sz="2400" dirty="0"/>
          </a:p>
        </p:txBody>
      </p:sp>
      <p:pic>
        <p:nvPicPr>
          <p:cNvPr id="1028" name="Picture 4" descr="http://static.wixstatic.com/media/3e2c3c_0784fc11b8344d8397a0e0bb162c1828.jpg_srz_p_310_200_75_22_0.50_1.20_0.00_jpg_srz"/>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54" r="2078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Arial" panose="020B0604020202020204" pitchFamily="34" charset="0"/>
                <a:cs typeface="Arial" panose="020B0604020202020204" pitchFamily="34" charset="0"/>
              </a:rPr>
              <a:t>©©©©© </a:t>
            </a:r>
            <a:r>
              <a:rPr lang="ru-RU" b="1" dirty="0" smtClean="0"/>
              <a:t>Уважайте авторское право! </a:t>
            </a:r>
            <a:r>
              <a:rPr lang="ru-RU" b="1" dirty="0" smtClean="0">
                <a:latin typeface="Arial" panose="020B0604020202020204" pitchFamily="34" charset="0"/>
                <a:cs typeface="Arial" panose="020B0604020202020204" pitchFamily="34" charset="0"/>
              </a:rPr>
              <a:t>©©©©©</a:t>
            </a:r>
            <a:r>
              <a:rPr lang="ru-RU" b="1" dirty="0" smtClean="0"/>
              <a:t/>
            </a:r>
            <a:br>
              <a:rPr lang="ru-RU" b="1" dirty="0" smtClean="0"/>
            </a:br>
            <a:r>
              <a:rPr lang="ru-RU" b="1" dirty="0" smtClean="0"/>
              <a:t>Список используемых в презентации источников</a:t>
            </a:r>
            <a:endParaRPr lang="ru-RU" b="1" dirty="0"/>
          </a:p>
        </p:txBody>
      </p:sp>
      <p:sp>
        <p:nvSpPr>
          <p:cNvPr id="3" name="Объект 2"/>
          <p:cNvSpPr>
            <a:spLocks noGrp="1"/>
          </p:cNvSpPr>
          <p:nvPr>
            <p:ph idx="1"/>
          </p:nvPr>
        </p:nvSpPr>
        <p:spPr/>
        <p:txBody>
          <a:bodyPr>
            <a:normAutofit lnSpcReduction="10000"/>
          </a:bodyPr>
          <a:lstStyle/>
          <a:p>
            <a:r>
              <a:rPr lang="en-US" dirty="0">
                <a:hlinkClick r:id="rId2"/>
              </a:rPr>
              <a:t>http://</a:t>
            </a:r>
            <a:r>
              <a:rPr lang="en-US" dirty="0" smtClean="0">
                <a:hlinkClick r:id="rId2"/>
              </a:rPr>
              <a:t>www.web.rcso.ru/mistake</a:t>
            </a:r>
            <a:r>
              <a:rPr lang="ru-RU" dirty="0" smtClean="0"/>
              <a:t> </a:t>
            </a:r>
          </a:p>
          <a:p>
            <a:r>
              <a:rPr lang="en-US" dirty="0" smtClean="0">
                <a:hlinkClick r:id="rId3"/>
              </a:rPr>
              <a:t>http</a:t>
            </a:r>
            <a:r>
              <a:rPr lang="en-US" dirty="0">
                <a:hlinkClick r:id="rId3"/>
              </a:rPr>
              <a:t>://</a:t>
            </a:r>
            <a:r>
              <a:rPr lang="en-US" dirty="0" smtClean="0">
                <a:hlinkClick r:id="rId3"/>
              </a:rPr>
              <a:t>www.kiber.info/mistakes.html</a:t>
            </a:r>
            <a:r>
              <a:rPr lang="ru-RU" dirty="0" smtClean="0"/>
              <a:t> </a:t>
            </a:r>
          </a:p>
          <a:p>
            <a:r>
              <a:rPr lang="en-US" dirty="0" smtClean="0">
                <a:hlinkClick r:id="rId4"/>
              </a:rPr>
              <a:t>http</a:t>
            </a:r>
            <a:r>
              <a:rPr lang="en-US" dirty="0">
                <a:hlinkClick r:id="rId4"/>
              </a:rPr>
              <a:t>://</a:t>
            </a:r>
            <a:r>
              <a:rPr lang="en-US" dirty="0" smtClean="0">
                <a:hlinkClick r:id="rId4"/>
              </a:rPr>
              <a:t>ulmus.ru/book/export/html/24</a:t>
            </a:r>
            <a:r>
              <a:rPr lang="ru-RU" dirty="0" smtClean="0"/>
              <a:t> </a:t>
            </a:r>
          </a:p>
          <a:p>
            <a:r>
              <a:rPr lang="en-US" dirty="0">
                <a:hlinkClick r:id="rId5"/>
              </a:rPr>
              <a:t>http://</a:t>
            </a:r>
            <a:r>
              <a:rPr lang="en-US" dirty="0" smtClean="0">
                <a:hlinkClick r:id="rId5"/>
              </a:rPr>
              <a:t>edu-teacherzv.ucoz.ru/publ/tipichnye_oshibki_sozdanija_sajtov/1-1-0-105</a:t>
            </a:r>
            <a:r>
              <a:rPr lang="ru-RU" dirty="0" smtClean="0"/>
              <a:t> </a:t>
            </a:r>
          </a:p>
          <a:p>
            <a:r>
              <a:rPr lang="en-US" dirty="0">
                <a:hlinkClick r:id="rId6"/>
              </a:rPr>
              <a:t>http://www.myshared.ru/slide/235897</a:t>
            </a:r>
            <a:r>
              <a:rPr lang="en-US" dirty="0" smtClean="0">
                <a:hlinkClick r:id="rId6"/>
              </a:rPr>
              <a:t>/</a:t>
            </a:r>
            <a:r>
              <a:rPr lang="ru-RU" dirty="0" smtClean="0"/>
              <a:t> </a:t>
            </a:r>
          </a:p>
          <a:p>
            <a:r>
              <a:rPr lang="en-US" dirty="0">
                <a:hlinkClick r:id="rId7"/>
              </a:rPr>
              <a:t>http://</a:t>
            </a:r>
            <a:r>
              <a:rPr lang="en-US" dirty="0" smtClean="0">
                <a:hlinkClick r:id="rId7"/>
              </a:rPr>
              <a:t>husain-off.ru/hj8n/hj8now-10.html#004</a:t>
            </a:r>
            <a:r>
              <a:rPr lang="ru-RU" dirty="0" smtClean="0"/>
              <a:t> </a:t>
            </a:r>
          </a:p>
          <a:p>
            <a:r>
              <a:rPr lang="en-US" dirty="0">
                <a:hlinkClick r:id="rId8"/>
              </a:rPr>
              <a:t>http://www.resobr.ru/materials/35/26910/?</a:t>
            </a:r>
            <a:r>
              <a:rPr lang="en-US" dirty="0" smtClean="0">
                <a:hlinkClick r:id="rId8"/>
              </a:rPr>
              <a:t>sphrase_id=84784</a:t>
            </a:r>
            <a:r>
              <a:rPr lang="ru-RU" dirty="0" smtClean="0"/>
              <a:t> </a:t>
            </a:r>
          </a:p>
          <a:p>
            <a:r>
              <a:rPr lang="en-US" dirty="0">
                <a:hlinkClick r:id="rId9"/>
              </a:rPr>
              <a:t>http://</a:t>
            </a:r>
            <a:r>
              <a:rPr lang="en-US" dirty="0" smtClean="0">
                <a:hlinkClick r:id="rId9"/>
              </a:rPr>
              <a:t>nsportal.ru/shkola/materialy-k-attestatsii/library/2013/01/23/sayt-portfolio-ili-personalnyy-sayt-pedagoga-v</a:t>
            </a:r>
            <a:r>
              <a:rPr lang="ru-RU" dirty="0" smtClean="0"/>
              <a:t> </a:t>
            </a:r>
          </a:p>
          <a:p>
            <a:r>
              <a:rPr lang="en-US" dirty="0">
                <a:hlinkClick r:id="rId7"/>
              </a:rPr>
              <a:t>http://</a:t>
            </a:r>
            <a:r>
              <a:rPr lang="en-US" dirty="0" smtClean="0">
                <a:hlinkClick r:id="rId7"/>
              </a:rPr>
              <a:t>husain-off.ru/hj8n/hj8now-10.html#004</a:t>
            </a:r>
            <a:r>
              <a:rPr lang="ru-RU" smtClean="0"/>
              <a:t> </a:t>
            </a:r>
            <a:endParaRPr lang="ru-RU" dirty="0"/>
          </a:p>
        </p:txBody>
      </p:sp>
    </p:spTree>
    <p:extLst>
      <p:ext uri="{BB962C8B-B14F-4D97-AF65-F5344CB8AC3E}">
        <p14:creationId xmlns:p14="http://schemas.microsoft.com/office/powerpoint/2010/main" val="24027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Путь в тысячу миль начинается с одного шага</a:t>
            </a:r>
            <a:endParaRPr lang="ru-RU" dirty="0"/>
          </a:p>
        </p:txBody>
      </p:sp>
      <p:sp>
        <p:nvSpPr>
          <p:cNvPr id="6" name="Текст 5"/>
          <p:cNvSpPr>
            <a:spLocks noGrp="1"/>
          </p:cNvSpPr>
          <p:nvPr>
            <p:ph type="body" idx="1"/>
          </p:nvPr>
        </p:nvSpPr>
        <p:spPr/>
        <p:txBody>
          <a:bodyPr/>
          <a:lstStyle/>
          <a:p>
            <a:r>
              <a:rPr lang="ru-RU" dirty="0" smtClean="0"/>
              <a:t>Начинаем разработку ресурса</a:t>
            </a:r>
            <a:endParaRPr lang="ru-RU" dirty="0"/>
          </a:p>
        </p:txBody>
      </p:sp>
    </p:spTree>
    <p:extLst>
      <p:ext uri="{BB962C8B-B14F-4D97-AF65-F5344CB8AC3E}">
        <p14:creationId xmlns:p14="http://schemas.microsoft.com/office/powerpoint/2010/main" val="2926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Интернет-ресурсы педагога по назначению бывают</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58219349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95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комплексного портфолио</a:t>
            </a:r>
            <a:endParaRPr lang="ru-RU" dirty="0"/>
          </a:p>
        </p:txBody>
      </p:sp>
      <p:sp>
        <p:nvSpPr>
          <p:cNvPr id="3" name="Объект 2"/>
          <p:cNvSpPr>
            <a:spLocks noGrp="1"/>
          </p:cNvSpPr>
          <p:nvPr>
            <p:ph idx="1"/>
          </p:nvPr>
        </p:nvSpPr>
        <p:spPr/>
        <p:txBody>
          <a:bodyPr/>
          <a:lstStyle/>
          <a:p>
            <a:pPr marL="0" indent="0">
              <a:buNone/>
            </a:pPr>
            <a:r>
              <a:rPr lang="ru-RU" dirty="0" err="1"/>
              <a:t>Т.Г.Новикова</a:t>
            </a:r>
            <a:r>
              <a:rPr lang="ru-RU" dirty="0"/>
              <a:t>, </a:t>
            </a:r>
            <a:r>
              <a:rPr lang="ru-RU" dirty="0" err="1"/>
              <a:t>А.С.Притченков</a:t>
            </a:r>
            <a:r>
              <a:rPr lang="ru-RU" dirty="0"/>
              <a:t> и </a:t>
            </a:r>
            <a:r>
              <a:rPr lang="ru-RU" dirty="0" err="1"/>
              <a:t>М.А.Пинская</a:t>
            </a:r>
            <a:r>
              <a:rPr lang="ru-RU" dirty="0"/>
              <a:t> предлагают следующую </a:t>
            </a:r>
            <a:r>
              <a:rPr lang="ru-RU" b="1" dirty="0"/>
              <a:t>структуру </a:t>
            </a:r>
            <a:r>
              <a:rPr lang="ru-RU" dirty="0"/>
              <a:t>портфолио педагога</a:t>
            </a:r>
          </a:p>
          <a:p>
            <a:r>
              <a:rPr lang="ru-RU" dirty="0"/>
              <a:t>Титульный лист</a:t>
            </a:r>
          </a:p>
          <a:p>
            <a:r>
              <a:rPr lang="ru-RU" dirty="0"/>
              <a:t>Раздел I . Официальные документы (при систематизации документов обратить внимание на ранжирование по масштабности мероприятий)</a:t>
            </a:r>
          </a:p>
          <a:p>
            <a:r>
              <a:rPr lang="ru-RU" dirty="0"/>
              <a:t>Раздел II. Творческие работы</a:t>
            </a:r>
          </a:p>
          <a:p>
            <a:r>
              <a:rPr lang="ru-RU" dirty="0"/>
              <a:t>Раздел III. Отзывы, рекомендации, самоотчеты (может содержать дополнительную информацию о себе, своих увлечениях, хобби, которая не отображена в официальных документах или творческих работах)</a:t>
            </a:r>
          </a:p>
          <a:p>
            <a:endParaRPr lang="ru-RU" dirty="0"/>
          </a:p>
        </p:txBody>
      </p:sp>
    </p:spTree>
    <p:extLst>
      <p:ext uri="{BB962C8B-B14F-4D97-AF65-F5344CB8AC3E}">
        <p14:creationId xmlns:p14="http://schemas.microsoft.com/office/powerpoint/2010/main" val="298387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комплексного портфолио</a:t>
            </a:r>
            <a:endParaRPr lang="ru-RU" dirty="0"/>
          </a:p>
        </p:txBody>
      </p:sp>
      <p:sp>
        <p:nvSpPr>
          <p:cNvPr id="3" name="Объект 2"/>
          <p:cNvSpPr>
            <a:spLocks noGrp="1"/>
          </p:cNvSpPr>
          <p:nvPr>
            <p:ph idx="1"/>
          </p:nvPr>
        </p:nvSpPr>
        <p:spPr/>
        <p:txBody>
          <a:bodyPr/>
          <a:lstStyle/>
          <a:p>
            <a:pPr marL="0" indent="0">
              <a:buNone/>
            </a:pPr>
            <a:r>
              <a:rPr lang="ru-RU" dirty="0" err="1"/>
              <a:t>Т.Н.Макарова</a:t>
            </a:r>
            <a:r>
              <a:rPr lang="ru-RU" dirty="0"/>
              <a:t>, </a:t>
            </a:r>
            <a:r>
              <a:rPr lang="ru-RU" dirty="0" err="1"/>
              <a:t>В.А.Макаров</a:t>
            </a:r>
            <a:r>
              <a:rPr lang="ru-RU" dirty="0"/>
              <a:t>, рассматривают </a:t>
            </a:r>
            <a:r>
              <a:rPr lang="ru-RU" b="1" dirty="0"/>
              <a:t>структуру </a:t>
            </a:r>
            <a:r>
              <a:rPr lang="ru-RU" dirty="0"/>
              <a:t>комплексного портфолио педагога в таком варианте:</a:t>
            </a:r>
          </a:p>
          <a:p>
            <a:r>
              <a:rPr lang="ru-RU" dirty="0"/>
              <a:t>Титульный лист</a:t>
            </a:r>
          </a:p>
          <a:p>
            <a:r>
              <a:rPr lang="ru-RU" dirty="0"/>
              <a:t>Раздел I. Общие сведения о педагоге.</a:t>
            </a:r>
          </a:p>
          <a:p>
            <a:r>
              <a:rPr lang="ru-RU" dirty="0"/>
              <a:t>Раздел II .Результаты педагогической деятельности.</a:t>
            </a:r>
          </a:p>
          <a:p>
            <a:r>
              <a:rPr lang="ru-RU" dirty="0"/>
              <a:t>Раздел III. Научно-методическая деятельность.</a:t>
            </a:r>
          </a:p>
          <a:p>
            <a:r>
              <a:rPr lang="ru-RU" dirty="0"/>
              <a:t>Раздел IV .Внеурочная деятельность.</a:t>
            </a:r>
          </a:p>
          <a:p>
            <a:r>
              <a:rPr lang="ru-RU" dirty="0"/>
              <a:t>Раздел V .Учебно-материальная база.</a:t>
            </a:r>
          </a:p>
          <a:p>
            <a:endParaRPr lang="ru-RU" dirty="0"/>
          </a:p>
        </p:txBody>
      </p:sp>
    </p:spTree>
    <p:extLst>
      <p:ext uri="{BB962C8B-B14F-4D97-AF65-F5344CB8AC3E}">
        <p14:creationId xmlns:p14="http://schemas.microsoft.com/office/powerpoint/2010/main" val="21998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husain-off.ru/hj8n/img2/site-teacher_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486" y="384268"/>
            <a:ext cx="8819028" cy="634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Plantagenet Cherokee"/>
                <a:ea typeface="+mj-ea"/>
                <a:cs typeface="+mj-cs"/>
              </a:rPr>
              <a:t>Этапы создания </a:t>
            </a:r>
            <a:r>
              <a:rPr lang="ru-RU" sz="2800" b="0" i="0" dirty="0" err="1" smtClean="0">
                <a:solidFill>
                  <a:srgbClr val="514843"/>
                </a:solidFill>
                <a:latin typeface="Plantagenet Cherokee"/>
                <a:ea typeface="+mj-ea"/>
                <a:cs typeface="+mj-cs"/>
              </a:rPr>
              <a:t>интернет-ресурса</a:t>
            </a:r>
            <a:endParaRPr lang="ru-RU" sz="2800" b="0" i="0" dirty="0">
              <a:solidFill>
                <a:srgbClr val="514843"/>
              </a:solidFill>
              <a:latin typeface="Plantagenet Cherokee"/>
              <a:ea typeface="+mj-ea"/>
              <a:cs typeface="+mj-cs"/>
            </a:endParaRPr>
          </a:p>
        </p:txBody>
      </p:sp>
      <p:graphicFrame>
        <p:nvGraphicFramePr>
          <p:cNvPr id="4" name="Объект 3" descr="Список в столбик" title="SmartArt"/>
          <p:cNvGraphicFramePr>
            <a:graphicFrameLocks noGrp="1"/>
          </p:cNvGraphicFramePr>
          <p:nvPr>
            <p:ph idx="1"/>
            <p:extLst>
              <p:ext uri="{D42A27DB-BD31-4B8C-83A1-F6EECF244321}">
                <p14:modId xmlns:p14="http://schemas.microsoft.com/office/powerpoint/2010/main" val="595326964"/>
              </p:ext>
            </p:extLst>
          </p:nvPr>
        </p:nvGraphicFramePr>
        <p:xfrm>
          <a:off x="282389" y="1600200"/>
          <a:ext cx="11564470" cy="488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potx" id="{2F0AAF73-AE41-486D-B6DC-0985ADE3F2EC}" vid="{EF7BD8ED-D7CC-46AA-8B96-4CA16C4A9ED2}"/>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Академическая презентация, макет с лентами и полосками (широкоэкранный формат)</Template>
  <TotalTime>0</TotalTime>
  <Words>1559</Words>
  <Application>Microsoft Office PowerPoint</Application>
  <PresentationFormat>Широкоэкранный</PresentationFormat>
  <Paragraphs>121</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Euphemia</vt:lpstr>
      <vt:lpstr>Plantagenet Cherokee</vt:lpstr>
      <vt:lpstr>Wingdings</vt:lpstr>
      <vt:lpstr>Academic Literature 16x9</vt:lpstr>
      <vt:lpstr>Семинар «Типичные ошибки педагога при создании интернет-ресурса"</vt:lpstr>
      <vt:lpstr>Отвечаем на вопросы или «О чем этот семинар?»</vt:lpstr>
      <vt:lpstr>Персональный сайт педагога – это его…</vt:lpstr>
      <vt:lpstr>Путь в тысячу миль начинается с одного шага</vt:lpstr>
      <vt:lpstr>Интернет-ресурсы педагога по назначению бывают</vt:lpstr>
      <vt:lpstr>Структура комплексного портфолио</vt:lpstr>
      <vt:lpstr>Структура комплексного портфолио</vt:lpstr>
      <vt:lpstr>Презентация PowerPoint</vt:lpstr>
      <vt:lpstr>Этапы создания интернет-ресурса</vt:lpstr>
      <vt:lpstr>Каждый по-своему прав, а по-моему нет!</vt:lpstr>
      <vt:lpstr>Корчуем заблуждения, формируем новое мышление, удобряем инициативы!</vt:lpstr>
      <vt:lpstr>Никогда не ошибается тот, кто ничего не делает</vt:lpstr>
      <vt:lpstr>Цель создания сайта и тема веб-ресурса</vt:lpstr>
      <vt:lpstr>Использование неудобных шрифтов</vt:lpstr>
      <vt:lpstr>Грамотность текста</vt:lpstr>
      <vt:lpstr>Отсутствие изображений. </vt:lpstr>
      <vt:lpstr>Сложное восприятие текста</vt:lpstr>
      <vt:lpstr>Маленький кегль шрифта</vt:lpstr>
      <vt:lpstr>Изобилие flash-элементов</vt:lpstr>
      <vt:lpstr>Разноцветный текст</vt:lpstr>
      <vt:lpstr>Перебор с рекламой</vt:lpstr>
      <vt:lpstr>Поп-андеры</vt:lpstr>
      <vt:lpstr>Слишком большие статьи.</vt:lpstr>
      <vt:lpstr>Неоднозначный цвет ссылок</vt:lpstr>
      <vt:lpstr>Оформление страничек. Индивидуальность</vt:lpstr>
      <vt:lpstr>Структура и навигация сайта</vt:lpstr>
      <vt:lpstr>Справочный раздел FAQ. </vt:lpstr>
      <vt:lpstr>Оптимизация, развитие и продвижение сайта.</vt:lpstr>
      <vt:lpstr>Главная страница. Лента новостей</vt:lpstr>
      <vt:lpstr>Ex primus inter pares – первые среди равных</vt:lpstr>
      <vt:lpstr>Свой лучший ресурс Вы найдете сами в процессе самостоятельного поиска. Но если Вы не знаете с чего начать, то рекомендую просмотреть сайт победителя конкурса «Учитель года Красноярского края 2015»:  </vt:lpstr>
      <vt:lpstr>©©©©© Уважайте авторское право! ©©©©© Список используемых в презентации источников</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2015-10-01T11:33:34Z</dcterms:created>
  <dcterms:modified xsi:type="dcterms:W3CDTF">2016-07-08T13:13:03Z</dcterms:modified>
  <cp:contentStatus>Окончательное</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y fmtid="{D5CDD505-2E9C-101B-9397-08002B2CF9AE}" pid="3" name="_MarkAsFinal">
    <vt:bool>true</vt:bool>
  </property>
</Properties>
</file>